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F1127-71F0-4CE4-B3B0-48CE306D0AC6}" type="datetimeFigureOut">
              <a:rPr lang="el-GR" smtClean="0"/>
              <a:pPr/>
              <a:t>12/3/2019</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47C25-EF78-4CB5-BE40-0B4032216CB4}" type="slidenum">
              <a:rPr lang="el-GR" smtClean="0"/>
              <a:pPr/>
              <a:t>‹#›</a:t>
            </a:fld>
            <a:endParaRPr lang="el-GR"/>
          </a:p>
        </p:txBody>
      </p:sp>
    </p:spTree>
    <p:extLst>
      <p:ext uri="{BB962C8B-B14F-4D97-AF65-F5344CB8AC3E}">
        <p14:creationId xmlns:p14="http://schemas.microsoft.com/office/powerpoint/2010/main" xmlns="" val="70282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934E52-6B81-443B-A0B7-E02F52BCCCD6}" type="datetimeFigureOut">
              <a:rPr lang="el-GR"/>
              <a:pPr>
                <a:defRPr/>
              </a:pPr>
              <a:t>12/3/2019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204A46C-9FA1-44B1-A70A-E7CA5120E0E9}" type="slidenum">
              <a:rPr lang="el-GR"/>
              <a:pPr>
                <a:defRPr/>
              </a:pPr>
              <a:t>‹#›</a:t>
            </a:fld>
            <a:endParaRPr lang="el-GR"/>
          </a:p>
        </p:txBody>
      </p:sp>
    </p:spTree>
    <p:extLst>
      <p:ext uri="{BB962C8B-B14F-4D97-AF65-F5344CB8AC3E}">
        <p14:creationId xmlns:p14="http://schemas.microsoft.com/office/powerpoint/2010/main" xmlns="" val="140179132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5" name="Θέση αριθμού διαφάνειας 4"/>
          <p:cNvSpPr>
            <a:spLocks noGrp="1"/>
          </p:cNvSpPr>
          <p:nvPr>
            <p:ph type="sldNum" sz="quarter" idx="11"/>
          </p:nvPr>
        </p:nvSpPr>
        <p:spPr/>
        <p:txBody>
          <a:bodyPr/>
          <a:lstStyle/>
          <a:p>
            <a:pPr>
              <a:defRPr/>
            </a:pPr>
            <a:fld id="{5204A46C-9FA1-44B1-A70A-E7CA5120E0E9}" type="slidenum">
              <a:rPr lang="el-GR" smtClean="0"/>
              <a:pPr>
                <a:defRPr/>
              </a:pPr>
              <a:t>1</a:t>
            </a:fld>
            <a:endParaRPr lang="el-GR"/>
          </a:p>
        </p:txBody>
      </p:sp>
    </p:spTree>
    <p:extLst>
      <p:ext uri="{BB962C8B-B14F-4D97-AF65-F5344CB8AC3E}">
        <p14:creationId xmlns:p14="http://schemas.microsoft.com/office/powerpoint/2010/main" xmlns="" val="23535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452DDA-02E9-4656-8D68-232A20D57333}"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5204A46C-9FA1-44B1-A70A-E7CA5120E0E9}" type="slidenum">
              <a:rPr lang="el-GR" smtClean="0"/>
              <a:pPr>
                <a:defRPr/>
              </a:pPr>
              <a:t>14</a:t>
            </a:fld>
            <a:endParaRPr lang="el-GR"/>
          </a:p>
        </p:txBody>
      </p:sp>
    </p:spTree>
    <p:extLst>
      <p:ext uri="{BB962C8B-B14F-4D97-AF65-F5344CB8AC3E}">
        <p14:creationId xmlns:p14="http://schemas.microsoft.com/office/powerpoint/2010/main" xmlns="" val="422954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75D0AEFE-E6C1-4310-ADEE-72B5A8F98BCE}" type="datetime1">
              <a:rPr lang="el-GR"/>
              <a:pPr>
                <a:defRPr/>
              </a:pPr>
              <a:t>12/3/2019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12"/>
          </p:nvPr>
        </p:nvSpPr>
        <p:spPr/>
        <p:txBody>
          <a:bodyPr/>
          <a:lstStyle>
            <a:lvl1pPr>
              <a:defRPr/>
            </a:lvl1pPr>
          </a:lstStyle>
          <a:p>
            <a:pPr>
              <a:defRPr/>
            </a:pPr>
            <a:fld id="{B06F1E0B-32E7-45D2-88CD-1972228152B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332E921-7481-4F08-A62C-F024008CC1D7}" type="datetime1">
              <a:rPr lang="el-GR"/>
              <a:pPr>
                <a:defRPr/>
              </a:pPr>
              <a:t>12/3/2019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12"/>
          </p:nvPr>
        </p:nvSpPr>
        <p:spPr/>
        <p:txBody>
          <a:bodyPr/>
          <a:lstStyle>
            <a:lvl1pPr>
              <a:defRPr/>
            </a:lvl1pPr>
          </a:lstStyle>
          <a:p>
            <a:pPr>
              <a:defRPr/>
            </a:pPr>
            <a:fld id="{01EBCF3D-8266-42A0-A8A9-B285DF5014B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979469B-4372-4040-A28B-583C231F9A4D}" type="datetime1">
              <a:rPr lang="el-GR"/>
              <a:pPr>
                <a:defRPr/>
              </a:pPr>
              <a:t>12/3/2019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12"/>
          </p:nvPr>
        </p:nvSpPr>
        <p:spPr/>
        <p:txBody>
          <a:bodyPr/>
          <a:lstStyle>
            <a:lvl1pPr>
              <a:defRPr/>
            </a:lvl1pPr>
          </a:lstStyle>
          <a:p>
            <a:pPr>
              <a:defRPr/>
            </a:pPr>
            <a:fld id="{2E6C4292-6110-4959-B9D8-B485C22D944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FE79F95-1E23-45E2-9687-65F42506C2B3}" type="datetime1">
              <a:rPr lang="el-GR"/>
              <a:pPr>
                <a:defRPr/>
              </a:pPr>
              <a:t>12/3/2019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12"/>
          </p:nvPr>
        </p:nvSpPr>
        <p:spPr/>
        <p:txBody>
          <a:bodyPr/>
          <a:lstStyle>
            <a:lvl1pPr>
              <a:defRPr/>
            </a:lvl1pPr>
          </a:lstStyle>
          <a:p>
            <a:pPr>
              <a:defRPr/>
            </a:pPr>
            <a:fld id="{37646D12-A980-4350-91AE-49D8620C412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70C4732-E8D8-4E77-8376-FF3A5C2E99BE}" type="datetime1">
              <a:rPr lang="el-GR"/>
              <a:pPr>
                <a:defRPr/>
              </a:pPr>
              <a:t>12/3/2019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12"/>
          </p:nvPr>
        </p:nvSpPr>
        <p:spPr/>
        <p:txBody>
          <a:bodyPr/>
          <a:lstStyle>
            <a:lvl1pPr>
              <a:defRPr/>
            </a:lvl1pPr>
          </a:lstStyle>
          <a:p>
            <a:pPr>
              <a:defRPr/>
            </a:pPr>
            <a:fld id="{602ED127-4C29-4D1E-82FC-69F63F64C26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10F4573-D92D-4B2B-ADB9-C99EDF9F9D4D}" type="datetime1">
              <a:rPr lang="el-GR"/>
              <a:pPr>
                <a:defRPr/>
              </a:pPr>
              <a:t>12/3/2019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7" name="5 - Θέση αριθμού διαφάνειας"/>
          <p:cNvSpPr>
            <a:spLocks noGrp="1"/>
          </p:cNvSpPr>
          <p:nvPr>
            <p:ph type="sldNum" sz="quarter" idx="12"/>
          </p:nvPr>
        </p:nvSpPr>
        <p:spPr/>
        <p:txBody>
          <a:bodyPr/>
          <a:lstStyle>
            <a:lvl1pPr>
              <a:defRPr/>
            </a:lvl1pPr>
          </a:lstStyle>
          <a:p>
            <a:pPr>
              <a:defRPr/>
            </a:pPr>
            <a:fld id="{3ABB2C78-7F5F-4624-89BF-5BB31257E13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CC77DC0A-B024-4553-8B38-6F6C109047CE}" type="datetime1">
              <a:rPr lang="el-GR"/>
              <a:pPr>
                <a:defRPr/>
              </a:pPr>
              <a:t>12/3/2019</a:t>
            </a:fld>
            <a:endParaRPr lang="el-GR"/>
          </a:p>
        </p:txBody>
      </p:sp>
      <p:sp>
        <p:nvSpPr>
          <p:cNvPr id="8"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9" name="5 - Θέση αριθμού διαφάνειας"/>
          <p:cNvSpPr>
            <a:spLocks noGrp="1"/>
          </p:cNvSpPr>
          <p:nvPr>
            <p:ph type="sldNum" sz="quarter" idx="12"/>
          </p:nvPr>
        </p:nvSpPr>
        <p:spPr/>
        <p:txBody>
          <a:bodyPr/>
          <a:lstStyle>
            <a:lvl1pPr>
              <a:defRPr/>
            </a:lvl1pPr>
          </a:lstStyle>
          <a:p>
            <a:pPr>
              <a:defRPr/>
            </a:pPr>
            <a:fld id="{1017900B-9278-46C4-BBA3-68CB23A6C63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D0A8211E-5938-42F4-9F5A-1461FBCDB821}" type="datetime1">
              <a:rPr lang="el-GR"/>
              <a:pPr>
                <a:defRPr/>
              </a:pPr>
              <a:t>12/3/2019</a:t>
            </a:fld>
            <a:endParaRPr lang="el-GR"/>
          </a:p>
        </p:txBody>
      </p:sp>
      <p:sp>
        <p:nvSpPr>
          <p:cNvPr id="4"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5" name="5 - Θέση αριθμού διαφάνειας"/>
          <p:cNvSpPr>
            <a:spLocks noGrp="1"/>
          </p:cNvSpPr>
          <p:nvPr>
            <p:ph type="sldNum" sz="quarter" idx="12"/>
          </p:nvPr>
        </p:nvSpPr>
        <p:spPr/>
        <p:txBody>
          <a:bodyPr/>
          <a:lstStyle>
            <a:lvl1pPr>
              <a:defRPr/>
            </a:lvl1pPr>
          </a:lstStyle>
          <a:p>
            <a:pPr>
              <a:defRPr/>
            </a:pPr>
            <a:fld id="{D99ACBA9-1702-489F-B99A-7C9F677BA92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9AD0DF9C-A809-422F-B0CB-EB43319A60D2}" type="datetime1">
              <a:rPr lang="el-GR"/>
              <a:pPr>
                <a:defRPr/>
              </a:pPr>
              <a:t>12/3/2019</a:t>
            </a:fld>
            <a:endParaRPr lang="el-GR"/>
          </a:p>
        </p:txBody>
      </p:sp>
      <p:sp>
        <p:nvSpPr>
          <p:cNvPr id="3"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4" name="5 - Θέση αριθμού διαφάνειας"/>
          <p:cNvSpPr>
            <a:spLocks noGrp="1"/>
          </p:cNvSpPr>
          <p:nvPr>
            <p:ph type="sldNum" sz="quarter" idx="12"/>
          </p:nvPr>
        </p:nvSpPr>
        <p:spPr/>
        <p:txBody>
          <a:bodyPr/>
          <a:lstStyle>
            <a:lvl1pPr>
              <a:defRPr/>
            </a:lvl1pPr>
          </a:lstStyle>
          <a:p>
            <a:pPr>
              <a:defRPr/>
            </a:pPr>
            <a:fld id="{3BA1A250-73A3-46E4-9389-4DDBDD31B94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0CF918F-0878-4F28-8BB3-D23326802988}" type="datetime1">
              <a:rPr lang="el-GR"/>
              <a:pPr>
                <a:defRPr/>
              </a:pPr>
              <a:t>12/3/2019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7" name="5 - Θέση αριθμού διαφάνειας"/>
          <p:cNvSpPr>
            <a:spLocks noGrp="1"/>
          </p:cNvSpPr>
          <p:nvPr>
            <p:ph type="sldNum" sz="quarter" idx="12"/>
          </p:nvPr>
        </p:nvSpPr>
        <p:spPr/>
        <p:txBody>
          <a:bodyPr/>
          <a:lstStyle>
            <a:lvl1pPr>
              <a:defRPr/>
            </a:lvl1pPr>
          </a:lstStyle>
          <a:p>
            <a:pPr>
              <a:defRPr/>
            </a:pPr>
            <a:fld id="{AB61F86F-1F10-467C-800B-5B06DD0D767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275C21E-CF75-41B7-BAD5-AAE1CE3B444C}" type="datetime1">
              <a:rPr lang="el-GR"/>
              <a:pPr>
                <a:defRPr/>
              </a:pPr>
              <a:t>12/3/2019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r>
              <a:rPr lang="el-GR"/>
              <a:t>ΔΗΜΟΤΙΚΗ ΠΙΝΑΚΟΘΗΚΗ-ΜΟΥΣΕΙΟ Γ.Ι ΚΑΤΣΙΓΡΑ</a:t>
            </a:r>
          </a:p>
        </p:txBody>
      </p:sp>
      <p:sp>
        <p:nvSpPr>
          <p:cNvPr id="7" name="5 - Θέση αριθμού διαφάνειας"/>
          <p:cNvSpPr>
            <a:spLocks noGrp="1"/>
          </p:cNvSpPr>
          <p:nvPr>
            <p:ph type="sldNum" sz="quarter" idx="12"/>
          </p:nvPr>
        </p:nvSpPr>
        <p:spPr/>
        <p:txBody>
          <a:bodyPr/>
          <a:lstStyle>
            <a:lvl1pPr>
              <a:defRPr/>
            </a:lvl1pPr>
          </a:lstStyle>
          <a:p>
            <a:pPr>
              <a:defRPr/>
            </a:pPr>
            <a:fld id="{7E6FC5C9-259F-4C91-B536-E6FCD654369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2B80F6-E0F3-4D54-A623-732C0AB58971}" type="datetime1">
              <a:rPr lang="el-GR"/>
              <a:pPr>
                <a:defRPr/>
              </a:pPr>
              <a:t>12/3/2019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l-GR"/>
              <a:t>ΔΗΜΟΤΙΚΗ ΠΙΝΑΚΟΘΗΚΗ-ΜΟΥΣΕΙΟ Γ.Ι ΚΑΤΣΙΓΡΑ</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13F54A8-652F-4696-B329-D616F8AAFE2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ransition spd="slow">
    <p:wipe/>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G:\&#928;&#921;&#925;&#913;&#922;&#927;&#920;&#919;&#922;&#919;\&#936;&#919;&#934;&#921;&#913;&#922;&#927;%20&#919;&#924;&#917;&#929;&#927;&#923;&#927;&#915;&#921;&#927;\&#924;&#940;&#957;&#959;&#962;%20&#935;&#945;&#964;&#950;&#953;&#948;&#940;&#954;&#953;&#962;%20_%20&#932;&#959;%20&#946;&#945;&#955;&#962;%20&#964;&#969;&#957;%20&#967;&#945;&#956;&#941;&#957;&#969;&#957;%20&#959;&#957;&#949;&#943;&#961;&#969;&#957;.mp3"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a:xfrm>
            <a:off x="992405" y="620689"/>
            <a:ext cx="7170563" cy="1080120"/>
          </a:xfrm>
        </p:spPr>
        <p:txBody>
          <a:bodyPr/>
          <a:lstStyle/>
          <a:p>
            <a:pPr algn="l"/>
            <a:r>
              <a:rPr lang="el-GR" dirty="0" smtClean="0"/>
              <a:t>ΨΗΦΙΑΚΟ ΗΜΕΡΟΛΟΓΙΟ 2018</a:t>
            </a:r>
          </a:p>
        </p:txBody>
      </p:sp>
      <p:pic>
        <p:nvPicPr>
          <p:cNvPr id="14338" name="3 - Εικόνα" descr="ανοιξη.jpg"/>
          <p:cNvPicPr>
            <a:picLocks noChangeAspect="1"/>
          </p:cNvPicPr>
          <p:nvPr/>
        </p:nvPicPr>
        <p:blipFill>
          <a:blip r:embed="rId4" cstate="print"/>
          <a:srcRect/>
          <a:stretch>
            <a:fillRect/>
          </a:stretch>
        </p:blipFill>
        <p:spPr bwMode="auto">
          <a:xfrm>
            <a:off x="2124075" y="1844675"/>
            <a:ext cx="2025650" cy="1500188"/>
          </a:xfrm>
          <a:prstGeom prst="rect">
            <a:avLst/>
          </a:prstGeom>
          <a:noFill/>
          <a:ln w="9525">
            <a:noFill/>
            <a:miter lim="800000"/>
            <a:headEnd/>
            <a:tailEnd/>
          </a:ln>
        </p:spPr>
      </p:pic>
      <p:pic>
        <p:nvPicPr>
          <p:cNvPr id="14339" name="4 - Εικόνα" descr="kalokairi.jpg"/>
          <p:cNvPicPr>
            <a:picLocks noChangeAspect="1"/>
          </p:cNvPicPr>
          <p:nvPr/>
        </p:nvPicPr>
        <p:blipFill>
          <a:blip r:embed="rId5" cstate="print"/>
          <a:srcRect/>
          <a:stretch>
            <a:fillRect/>
          </a:stretch>
        </p:blipFill>
        <p:spPr bwMode="auto">
          <a:xfrm>
            <a:off x="4716463" y="1844675"/>
            <a:ext cx="1971675" cy="1539875"/>
          </a:xfrm>
          <a:prstGeom prst="rect">
            <a:avLst/>
          </a:prstGeom>
          <a:noFill/>
          <a:ln w="9525">
            <a:noFill/>
            <a:miter lim="800000"/>
            <a:headEnd/>
            <a:tailEnd/>
          </a:ln>
        </p:spPr>
      </p:pic>
      <p:pic>
        <p:nvPicPr>
          <p:cNvPr id="14340" name="7 - Εικόνα" descr="xeimvnas.jpg"/>
          <p:cNvPicPr>
            <a:picLocks noChangeAspect="1"/>
          </p:cNvPicPr>
          <p:nvPr/>
        </p:nvPicPr>
        <p:blipFill>
          <a:blip r:embed="rId6" cstate="print"/>
          <a:srcRect/>
          <a:stretch>
            <a:fillRect/>
          </a:stretch>
        </p:blipFill>
        <p:spPr bwMode="auto">
          <a:xfrm>
            <a:off x="4716463" y="3573463"/>
            <a:ext cx="1971675" cy="1468437"/>
          </a:xfrm>
          <a:prstGeom prst="rect">
            <a:avLst/>
          </a:prstGeom>
          <a:noFill/>
          <a:ln w="9525">
            <a:noFill/>
            <a:miter lim="800000"/>
            <a:headEnd/>
            <a:tailEnd/>
          </a:ln>
        </p:spPr>
      </p:pic>
      <p:pic>
        <p:nvPicPr>
          <p:cNvPr id="14341" name="8 - Εικόνα" descr="autum.jpg"/>
          <p:cNvPicPr>
            <a:picLocks noChangeAspect="1"/>
          </p:cNvPicPr>
          <p:nvPr/>
        </p:nvPicPr>
        <p:blipFill>
          <a:blip r:embed="rId7" cstate="print"/>
          <a:srcRect/>
          <a:stretch>
            <a:fillRect/>
          </a:stretch>
        </p:blipFill>
        <p:spPr bwMode="auto">
          <a:xfrm>
            <a:off x="2124075" y="3573463"/>
            <a:ext cx="2000250" cy="1484312"/>
          </a:xfrm>
          <a:prstGeom prst="rect">
            <a:avLst/>
          </a:prstGeom>
          <a:noFill/>
          <a:ln w="9525">
            <a:noFill/>
            <a:miter lim="800000"/>
            <a:headEnd/>
            <a:tailEnd/>
          </a:ln>
        </p:spPr>
      </p:pic>
      <p:sp>
        <p:nvSpPr>
          <p:cNvPr id="10" name="9 - Θέση υποσέλιδου"/>
          <p:cNvSpPr>
            <a:spLocks noGrp="1"/>
          </p:cNvSpPr>
          <p:nvPr>
            <p:ph type="ftr" sz="quarter" idx="11"/>
          </p:nvPr>
        </p:nvSpPr>
        <p:spPr>
          <a:xfrm>
            <a:off x="2843808" y="6356350"/>
            <a:ext cx="3456384" cy="365125"/>
          </a:xfrm>
        </p:spPr>
        <p:txBody>
          <a:bodyPr/>
          <a:lstStyle/>
          <a:p>
            <a:pPr>
              <a:defRPr/>
            </a:pPr>
            <a:r>
              <a:rPr lang="el-GR" dirty="0"/>
              <a:t>ΔΗΜΟΤΙΚΗ ΠΙΝΑΚΟΘΗΚΗ-ΜΟΥΣΕΙΟ Γ.Ι ΚΑΤΣΙΓΡΑ</a:t>
            </a:r>
          </a:p>
        </p:txBody>
      </p:sp>
      <p:sp>
        <p:nvSpPr>
          <p:cNvPr id="2" name="TextBox 1"/>
          <p:cNvSpPr txBox="1"/>
          <p:nvPr/>
        </p:nvSpPr>
        <p:spPr>
          <a:xfrm>
            <a:off x="1619672" y="116632"/>
            <a:ext cx="5976664" cy="369332"/>
          </a:xfrm>
          <a:prstGeom prst="rect">
            <a:avLst/>
          </a:prstGeom>
          <a:noFill/>
        </p:spPr>
        <p:txBody>
          <a:bodyPr wrap="square" rtlCol="0">
            <a:spAutoFit/>
          </a:bodyPr>
          <a:lstStyle/>
          <a:p>
            <a:pPr algn="ctr"/>
            <a:r>
              <a:rPr lang="el-GR" dirty="0" smtClean="0">
                <a:latin typeface="+mj-lt"/>
              </a:rPr>
              <a:t>ΓΥΜΝΑΣΙΟ-Λ.Τ. ΤΣΑΡΙΤΣΑΝΗΣ «ΚΩΝΣΤΑΝΤΙΝΟΣ ΟΙΚΟΝΟΜΟΣ»</a:t>
            </a:r>
            <a:endParaRPr lang="el-GR" dirty="0">
              <a:latin typeface="+mj-lt"/>
            </a:endParaRPr>
          </a:p>
        </p:txBody>
      </p:sp>
      <p:pic>
        <p:nvPicPr>
          <p:cNvPr id="13" name="Μάνος Χατζιδάκις _ Το βαλς των χαμένων ονείρων.mp3">
            <a:hlinkClick r:id="" action="ppaction://media"/>
          </p:cNvPr>
          <p:cNvPicPr>
            <a:picLocks noRot="1" noChangeAspect="1"/>
          </p:cNvPicPr>
          <p:nvPr>
            <a:audioFile r:link="rId1"/>
          </p:nvPr>
        </p:nvPicPr>
        <p:blipFill>
          <a:blip r:embed="rId8" cstate="print"/>
          <a:stretch>
            <a:fillRect/>
          </a:stretch>
        </p:blipFill>
        <p:spPr>
          <a:xfrm>
            <a:off x="4357686" y="3357562"/>
            <a:ext cx="304800" cy="304800"/>
          </a:xfrm>
          <a:prstGeom prst="rect">
            <a:avLst/>
          </a:prstGeom>
        </p:spPr>
      </p:pic>
    </p:spTree>
  </p:cSld>
  <p:clrMapOvr>
    <a:masterClrMapping/>
  </p:clrMapOvr>
  <p:transition spd="slow" advTm="83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3000" fill="hold"/>
                                        <p:tgtEl>
                                          <p:spTgt spid="14337"/>
                                        </p:tgtEl>
                                        <p:attrNameLst>
                                          <p:attrName>ppt_x</p:attrName>
                                        </p:attrNameLst>
                                      </p:cBhvr>
                                      <p:tavLst>
                                        <p:tav tm="0">
                                          <p:val>
                                            <p:strVal val="0-#ppt_w/2"/>
                                          </p:val>
                                        </p:tav>
                                        <p:tav tm="100000">
                                          <p:val>
                                            <p:strVal val="#ppt_x"/>
                                          </p:val>
                                        </p:tav>
                                      </p:tavLst>
                                    </p:anim>
                                    <p:anim calcmode="lin" valueType="num">
                                      <p:cBhvr additive="base">
                                        <p:cTn id="8" dur="3000" fill="hold"/>
                                        <p:tgtEl>
                                          <p:spTgt spid="14337"/>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11"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143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a:xfrm>
            <a:off x="519113" y="0"/>
            <a:ext cx="8229600" cy="1143000"/>
          </a:xfrm>
        </p:spPr>
        <p:txBody>
          <a:bodyPr/>
          <a:lstStyle/>
          <a:p>
            <a:r>
              <a:rPr lang="el-GR" smtClean="0"/>
              <a:t>ΣΕΠΤΕΜΒΡΙΟΣ</a:t>
            </a:r>
          </a:p>
        </p:txBody>
      </p:sp>
      <p:graphicFrame>
        <p:nvGraphicFramePr>
          <p:cNvPr id="5" name="Θέση περιεχομένου 4"/>
          <p:cNvGraphicFramePr>
            <a:graphicFrameLocks noGrp="1"/>
          </p:cNvGraphicFramePr>
          <p:nvPr>
            <p:ph idx="1"/>
          </p:nvPr>
        </p:nvGraphicFramePr>
        <p:xfrm>
          <a:off x="5148263" y="1725613"/>
          <a:ext cx="3744412" cy="2704338"/>
        </p:xfrm>
        <a:graphic>
          <a:graphicData uri="http://schemas.openxmlformats.org/drawingml/2006/table">
            <a:tbl>
              <a:tblPr firstRow="1" bandRow="1">
                <a:tableStyleId>{5C22544A-7EE6-4342-B048-85BDC9FD1C3A}</a:tableStyleId>
              </a:tblPr>
              <a:tblGrid>
                <a:gridCol w="534916"/>
                <a:gridCol w="534916"/>
                <a:gridCol w="534916"/>
                <a:gridCol w="534916"/>
                <a:gridCol w="534916"/>
                <a:gridCol w="534916"/>
                <a:gridCol w="534916"/>
              </a:tblGrid>
              <a:tr h="386334">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86334">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r>
              <a:tr h="386334">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r>
              <a:tr h="386334">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r>
              <a:tr h="386334">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r>
              <a:tr h="386334">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r>
              <a:tr h="386334">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24645" name="Picture 2" descr="545454545454544545544454"/>
          <p:cNvPicPr>
            <a:picLocks noChangeAspect="1" noChangeArrowheads="1"/>
          </p:cNvPicPr>
          <p:nvPr/>
        </p:nvPicPr>
        <p:blipFill>
          <a:blip r:embed="rId2" cstate="print"/>
          <a:srcRect/>
          <a:stretch>
            <a:fillRect/>
          </a:stretch>
        </p:blipFill>
        <p:spPr bwMode="auto">
          <a:xfrm>
            <a:off x="179388" y="1484313"/>
            <a:ext cx="4752975" cy="3168650"/>
          </a:xfrm>
          <a:prstGeom prst="rect">
            <a:avLst/>
          </a:prstGeom>
          <a:noFill/>
          <a:ln w="9525">
            <a:noFill/>
            <a:miter lim="800000"/>
            <a:headEnd/>
            <a:tailEnd/>
          </a:ln>
        </p:spPr>
      </p:pic>
      <p:sp>
        <p:nvSpPr>
          <p:cNvPr id="24646" name="TextBox 5"/>
          <p:cNvSpPr txBox="1">
            <a:spLocks noChangeArrowheads="1"/>
          </p:cNvSpPr>
          <p:nvPr/>
        </p:nvSpPr>
        <p:spPr bwMode="auto">
          <a:xfrm>
            <a:off x="323850" y="5157788"/>
            <a:ext cx="8496300" cy="1004887"/>
          </a:xfrm>
          <a:prstGeom prst="rect">
            <a:avLst/>
          </a:prstGeom>
          <a:noFill/>
          <a:ln w="9525">
            <a:noFill/>
            <a:miter lim="800000"/>
            <a:headEnd/>
            <a:tailEnd/>
          </a:ln>
        </p:spPr>
        <p:txBody>
          <a:bodyPr>
            <a:spAutoFit/>
          </a:bodyPr>
          <a:lstStyle/>
          <a:p>
            <a:r>
              <a:rPr lang="el-GR" sz="1200">
                <a:latin typeface="Calibri" pitchFamily="34" charset="0"/>
              </a:rPr>
              <a:t>Στο μέσο μιας έντονα τρικυμισμένης θάλασσας, δύο ιστιοφόρα, ένα μεγαλύτερο χωρίς ανεβασμένα πανιά και ένα μικρότερο με τα δικά του ανοιχτά, τοποθετούνται στο χώρο σε κάθετους μεταξύ τους διαγώνιους άξονες. Η κατασκευή των πλοίων διαγράφεται με μεγάλη λεπτομέρεια σε μια προσπάθεια πιστής αναπαραστατικής απόδοσης. Ο ουρανός και η θάλασσα ντύνονται με βιολετί ανταύγειες, που προσδίδουν μια γλυκύτητα τόσο στο άγριο τοπίο, όσο και στην αυστηρή διαγραφή του. Το έργο ακολουθεί χαρακτηριστικά την παράδοση της θαλασσογραφίας στα πλαίσια του ακαδημαικού ρεαλισμού.</a:t>
            </a:r>
          </a:p>
        </p:txBody>
      </p:sp>
      <p:sp>
        <p:nvSpPr>
          <p:cNvPr id="24649" name="AutoShape 73">
            <a:hlinkClick r:id="" action="ppaction://hlinkshowjump?jump=previousslide"/>
          </p:cNvPr>
          <p:cNvSpPr>
            <a:spLocks noChangeArrowheads="1"/>
          </p:cNvSpPr>
          <p:nvPr/>
        </p:nvSpPr>
        <p:spPr bwMode="auto">
          <a:xfrm>
            <a:off x="7740352" y="652462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4650" name="AutoShape 74">
            <a:hlinkClick r:id="" action="ppaction://hlinkshowjump?jump=nextslide"/>
          </p:cNvPr>
          <p:cNvSpPr>
            <a:spLocks noChangeArrowheads="1"/>
          </p:cNvSpPr>
          <p:nvPr/>
        </p:nvSpPr>
        <p:spPr bwMode="auto">
          <a:xfrm>
            <a:off x="8388350"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4651" name="Text Box 75"/>
          <p:cNvSpPr txBox="1">
            <a:spLocks noChangeArrowheads="1"/>
          </p:cNvSpPr>
          <p:nvPr/>
        </p:nvSpPr>
        <p:spPr bwMode="auto">
          <a:xfrm>
            <a:off x="1763713" y="4652963"/>
            <a:ext cx="1657350" cy="214312"/>
          </a:xfrm>
          <a:prstGeom prst="rect">
            <a:avLst/>
          </a:prstGeom>
          <a:noFill/>
          <a:ln w="9525">
            <a:noFill/>
            <a:miter lim="800000"/>
            <a:headEnd/>
            <a:tailEnd/>
          </a:ln>
          <a:effectLst/>
        </p:spPr>
        <p:txBody>
          <a:bodyPr>
            <a:spAutoFit/>
          </a:bodyPr>
          <a:lstStyle/>
          <a:p>
            <a:pPr>
              <a:spcBef>
                <a:spcPct val="50000"/>
              </a:spcBef>
            </a:pPr>
            <a:r>
              <a:rPr lang="el-GR" sz="800" b="1">
                <a:latin typeface="Calibri" pitchFamily="34" charset="0"/>
              </a:rPr>
              <a:t>Πλοία- Προσαλέντης Αιμίλιος</a:t>
            </a: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330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2000"/>
                                        <p:tgtEl>
                                          <p:spTgt spid="24577"/>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24645"/>
                                        </p:tgtEl>
                                        <p:attrNameLst>
                                          <p:attrName>style.visibility</p:attrName>
                                        </p:attrNameLst>
                                      </p:cBhvr>
                                      <p:to>
                                        <p:strVal val="visible"/>
                                      </p:to>
                                    </p:set>
                                    <p:animEffect transition="in" filter="plus(in)">
                                      <p:cBhvr>
                                        <p:cTn id="11" dur="2000"/>
                                        <p:tgtEl>
                                          <p:spTgt spid="24645"/>
                                        </p:tgtEl>
                                      </p:cBhvr>
                                    </p:animEffect>
                                  </p:childTnLst>
                                </p:cTn>
                              </p:par>
                              <p:par>
                                <p:cTn id="12" presetID="40" presetClass="entr" presetSubtype="0" fill="hold" nodeType="withEffect">
                                  <p:stCondLst>
                                    <p:cond delay="0"/>
                                  </p:stCondLst>
                                  <p:iterate type="lt">
                                    <p:tmPct val="10000"/>
                                  </p:iterate>
                                  <p:childTnLst>
                                    <p:set>
                                      <p:cBhvr>
                                        <p:cTn id="13" dur="1" fill="hold">
                                          <p:stCondLst>
                                            <p:cond delay="0"/>
                                          </p:stCondLst>
                                        </p:cTn>
                                        <p:tgtEl>
                                          <p:spTgt spid="24651">
                                            <p:txEl>
                                              <p:pRg st="0" end="0"/>
                                            </p:txEl>
                                          </p:spTgt>
                                        </p:tgtEl>
                                        <p:attrNameLst>
                                          <p:attrName>style.visibility</p:attrName>
                                        </p:attrNameLst>
                                      </p:cBhvr>
                                      <p:to>
                                        <p:strVal val="visible"/>
                                      </p:to>
                                    </p:set>
                                    <p:animEffect transition="in" filter="fade">
                                      <p:cBhvr>
                                        <p:cTn id="14" dur="500"/>
                                        <p:tgtEl>
                                          <p:spTgt spid="24651">
                                            <p:txEl>
                                              <p:pRg st="0" end="0"/>
                                            </p:txEl>
                                          </p:spTgt>
                                        </p:tgtEl>
                                      </p:cBhvr>
                                    </p:animEffect>
                                    <p:anim calcmode="lin" valueType="num">
                                      <p:cBhvr>
                                        <p:cTn id="15" dur="500" fill="hold"/>
                                        <p:tgtEl>
                                          <p:spTgt spid="24651">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4651">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18" presetClass="entr" presetSubtype="6" fill="hold" grpId="0" nodeType="afterEffect">
                                  <p:stCondLst>
                                    <p:cond delay="0"/>
                                  </p:stCondLst>
                                  <p:childTnLst>
                                    <p:set>
                                      <p:cBhvr>
                                        <p:cTn id="19" dur="1" fill="hold">
                                          <p:stCondLst>
                                            <p:cond delay="0"/>
                                          </p:stCondLst>
                                        </p:cTn>
                                        <p:tgtEl>
                                          <p:spTgt spid="24646"/>
                                        </p:tgtEl>
                                        <p:attrNameLst>
                                          <p:attrName>style.visibility</p:attrName>
                                        </p:attrNameLst>
                                      </p:cBhvr>
                                      <p:to>
                                        <p:strVal val="visible"/>
                                      </p:to>
                                    </p:set>
                                    <p:animEffect transition="in" filter="strips(downRight)">
                                      <p:cBhvr>
                                        <p:cTn id="20" dur="2000"/>
                                        <p:tgtEl>
                                          <p:spTgt spid="2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6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a:xfrm>
            <a:off x="395288" y="31750"/>
            <a:ext cx="8229600" cy="1143000"/>
          </a:xfrm>
        </p:spPr>
        <p:txBody>
          <a:bodyPr/>
          <a:lstStyle/>
          <a:p>
            <a:r>
              <a:rPr lang="el-GR" smtClean="0"/>
              <a:t>ΟΚΤΩΒΡΙΟΣ</a:t>
            </a:r>
          </a:p>
        </p:txBody>
      </p:sp>
      <p:graphicFrame>
        <p:nvGraphicFramePr>
          <p:cNvPr id="5" name="Θέση περιεχομένου 4"/>
          <p:cNvGraphicFramePr>
            <a:graphicFrameLocks noGrp="1"/>
          </p:cNvGraphicFramePr>
          <p:nvPr>
            <p:ph idx="1"/>
          </p:nvPr>
        </p:nvGraphicFramePr>
        <p:xfrm>
          <a:off x="5003800" y="1773238"/>
          <a:ext cx="3970785" cy="2560320"/>
        </p:xfrm>
        <a:graphic>
          <a:graphicData uri="http://schemas.openxmlformats.org/drawingml/2006/table">
            <a:tbl>
              <a:tblPr firstRow="1" bandRow="1">
                <a:tableStyleId>{5C22544A-7EE6-4342-B048-85BDC9FD1C3A}</a:tableStyleId>
              </a:tblPr>
              <a:tblGrid>
                <a:gridCol w="567255"/>
                <a:gridCol w="567255"/>
                <a:gridCol w="567255"/>
                <a:gridCol w="567255"/>
                <a:gridCol w="567255"/>
                <a:gridCol w="567255"/>
                <a:gridCol w="567255"/>
              </a:tblGrid>
              <a:tr h="325607">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25607">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r>
              <a:tr h="325607">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r>
              <a:tr h="325607">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r>
              <a:tr h="325607">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r>
              <a:tr h="325607">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r>
              <a:tr h="325607">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5669" name="Picture 2" descr="newwwwwwwwwwwwwwwwwwwwww"/>
          <p:cNvPicPr>
            <a:picLocks noChangeAspect="1" noChangeArrowheads="1"/>
          </p:cNvPicPr>
          <p:nvPr/>
        </p:nvPicPr>
        <p:blipFill>
          <a:blip r:embed="rId2" cstate="print"/>
          <a:srcRect/>
          <a:stretch>
            <a:fillRect/>
          </a:stretch>
        </p:blipFill>
        <p:spPr bwMode="auto">
          <a:xfrm>
            <a:off x="179388" y="1557338"/>
            <a:ext cx="4702175" cy="2794000"/>
          </a:xfrm>
          <a:prstGeom prst="rect">
            <a:avLst/>
          </a:prstGeom>
          <a:noFill/>
          <a:ln w="9525">
            <a:noFill/>
            <a:miter lim="800000"/>
            <a:headEnd/>
            <a:tailEnd/>
          </a:ln>
        </p:spPr>
      </p:pic>
      <p:sp>
        <p:nvSpPr>
          <p:cNvPr id="2" name="Rectangle 71"/>
          <p:cNvSpPr>
            <a:spLocks noChangeArrowheads="1"/>
          </p:cNvSpPr>
          <p:nvPr/>
        </p:nvSpPr>
        <p:spPr bwMode="auto">
          <a:xfrm>
            <a:off x="468313" y="5013325"/>
            <a:ext cx="8207375" cy="1152525"/>
          </a:xfrm>
          <a:prstGeom prst="rect">
            <a:avLst/>
          </a:prstGeom>
          <a:noFill/>
          <a:ln w="9525">
            <a:noFill/>
            <a:miter lim="800000"/>
            <a:headEnd/>
            <a:tailEnd/>
          </a:ln>
        </p:spPr>
        <p:txBody>
          <a:bodyPr lIns="113209" tIns="0" rIns="113209" bIns="0"/>
          <a:lstStyle/>
          <a:p>
            <a:pPr algn="just"/>
            <a:r>
              <a:rPr lang="el-GR" sz="1200"/>
              <a:t>Η μικρή εκκλησιά στο πρώτο επίπεδο απεικονίζεται σε ένα βουκολικό περιβάλλον με απόλυτα ελεγχόμενη χρωματική γκάμα που αντιδιαστέλλεται με το δεύτερο επίπεδο του μακρινού τοπίου. Επικρατεί η γαλήνη: ζώα βόσκουν στο φυσικό τους χώρο, το ουράνιο τόξο δείχνει πως έχει προηγηθεί βροχή και επήλθε πια η ηρεμία. Η ανθρώπινη παρουσία δεν έχει θέση σε τούτη τη στιγμή. Ο ζωγράφος έχει προσεγγίσει το θέμα με όλη τη φυσιολατρική του διάθεση. Οι κάθετες γραμμές των δέντρων έρχονται σε αντίθεση με τις οριζόντιες που βασικά επικρατούν. Το δάσος, που έχει σχεδιαστεί με αρκετή ελευθερία, είναι από τα πιο ενδιαφέροντα σημεία του έργου.</a:t>
            </a:r>
          </a:p>
        </p:txBody>
      </p:sp>
      <p:sp>
        <p:nvSpPr>
          <p:cNvPr id="25674" name="AutoShape 74">
            <a:hlinkClick r:id="" action="ppaction://hlinkshowjump?jump=previousslide"/>
          </p:cNvPr>
          <p:cNvSpPr>
            <a:spLocks noChangeArrowheads="1"/>
          </p:cNvSpPr>
          <p:nvPr/>
        </p:nvSpPr>
        <p:spPr bwMode="auto">
          <a:xfrm>
            <a:off x="7668344" y="6527658"/>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5675" name="AutoShape 75">
            <a:hlinkClick r:id="" action="ppaction://hlinkshowjump?jump=nextslide"/>
          </p:cNvPr>
          <p:cNvSpPr>
            <a:spLocks noChangeArrowheads="1"/>
          </p:cNvSpPr>
          <p:nvPr/>
        </p:nvSpPr>
        <p:spPr bwMode="auto">
          <a:xfrm>
            <a:off x="8291727" y="6519318"/>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5676" name="Text Box 76"/>
          <p:cNvSpPr txBox="1">
            <a:spLocks noChangeArrowheads="1"/>
          </p:cNvSpPr>
          <p:nvPr/>
        </p:nvSpPr>
        <p:spPr bwMode="auto">
          <a:xfrm>
            <a:off x="1258888" y="4365625"/>
            <a:ext cx="2663825" cy="214313"/>
          </a:xfrm>
          <a:prstGeom prst="rect">
            <a:avLst/>
          </a:prstGeom>
          <a:noFill/>
          <a:ln w="9525">
            <a:noFill/>
            <a:miter lim="800000"/>
            <a:headEnd/>
            <a:tailEnd/>
          </a:ln>
          <a:effectLst/>
        </p:spPr>
        <p:txBody>
          <a:bodyPr>
            <a:spAutoFit/>
          </a:bodyPr>
          <a:lstStyle/>
          <a:p>
            <a:pPr algn="just"/>
            <a:r>
              <a:rPr lang="el-GR" sz="800" b="1">
                <a:latin typeface="Calibri" pitchFamily="34" charset="0"/>
              </a:rPr>
              <a:t>Ουράνιο τόξο- Χειμώνας Νικόλαος (Πέτροβιτς)</a:t>
            </a:r>
            <a:endParaRPr lang="el-GR" sz="800">
              <a:latin typeface="Calibri" pitchFamily="34" charset="0"/>
            </a:endParaRP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28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dissolve">
                                      <p:cBhvr>
                                        <p:cTn id="7" dur="2000"/>
                                        <p:tgtEl>
                                          <p:spTgt spid="25601"/>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5669"/>
                                        </p:tgtEl>
                                        <p:attrNameLst>
                                          <p:attrName>style.visibility</p:attrName>
                                        </p:attrNameLst>
                                      </p:cBhvr>
                                      <p:to>
                                        <p:strVal val="visible"/>
                                      </p:to>
                                    </p:set>
                                    <p:animEffect transition="in" filter="wheel(4)">
                                      <p:cBhvr>
                                        <p:cTn id="11" dur="2000"/>
                                        <p:tgtEl>
                                          <p:spTgt spid="25669"/>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25676"/>
                                        </p:tgtEl>
                                        <p:attrNameLst>
                                          <p:attrName>style.visibility</p:attrName>
                                        </p:attrNameLst>
                                      </p:cBhvr>
                                      <p:to>
                                        <p:strVal val="visible"/>
                                      </p:to>
                                    </p:set>
                                    <p:animEffect transition="in" filter="fade">
                                      <p:cBhvr>
                                        <p:cTn id="14" dur="500"/>
                                        <p:tgtEl>
                                          <p:spTgt spid="25676"/>
                                        </p:tgtEl>
                                      </p:cBhvr>
                                    </p:animEffect>
                                    <p:anim calcmode="lin" valueType="num">
                                      <p:cBhvr>
                                        <p:cTn id="15" dur="500" fill="hold"/>
                                        <p:tgtEl>
                                          <p:spTgt spid="25676"/>
                                        </p:tgtEl>
                                        <p:attrNameLst>
                                          <p:attrName>ppt_x</p:attrName>
                                        </p:attrNameLst>
                                      </p:cBhvr>
                                      <p:tavLst>
                                        <p:tav tm="0">
                                          <p:val>
                                            <p:strVal val="#ppt_x-.1"/>
                                          </p:val>
                                        </p:tav>
                                        <p:tav tm="100000">
                                          <p:val>
                                            <p:strVal val="#ppt_x"/>
                                          </p:val>
                                        </p:tav>
                                      </p:tavLst>
                                    </p:anim>
                                    <p:anim calcmode="lin" valueType="num">
                                      <p:cBhvr>
                                        <p:cTn id="16" dur="500" fill="hold"/>
                                        <p:tgtEl>
                                          <p:spTgt spid="25676"/>
                                        </p:tgtEl>
                                        <p:attrNameLst>
                                          <p:attrName>ppt_y</p:attrName>
                                        </p:attrNameLst>
                                      </p:cBhvr>
                                      <p:tavLst>
                                        <p:tav tm="0">
                                          <p:val>
                                            <p:strVal val="#ppt_y"/>
                                          </p:val>
                                        </p:tav>
                                        <p:tav tm="100000">
                                          <p:val>
                                            <p:strVal val="#ppt_y"/>
                                          </p:val>
                                        </p:tav>
                                      </p:tavLst>
                                    </p:anim>
                                  </p:childTnLst>
                                </p:cTn>
                              </p:par>
                            </p:childTnLst>
                          </p:cTn>
                        </p:par>
                        <p:par>
                          <p:cTn id="17" fill="hold">
                            <p:stCondLst>
                              <p:cond delay="4400"/>
                            </p:stCondLst>
                            <p:childTnLst>
                              <p:par>
                                <p:cTn id="18" presetID="18" presetClass="entr" presetSubtype="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downRight)">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 grpId="0"/>
      <p:bldP spid="256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a:xfrm>
            <a:off x="590550" y="7938"/>
            <a:ext cx="8229600" cy="1143000"/>
          </a:xfrm>
        </p:spPr>
        <p:txBody>
          <a:bodyPr/>
          <a:lstStyle/>
          <a:p>
            <a:r>
              <a:rPr lang="el-GR" smtClean="0"/>
              <a:t>ΝΟΕΜΒΡΙΟΣ</a:t>
            </a:r>
          </a:p>
        </p:txBody>
      </p:sp>
      <p:graphicFrame>
        <p:nvGraphicFramePr>
          <p:cNvPr id="5" name="Θέση περιεχομένου 4"/>
          <p:cNvGraphicFramePr>
            <a:graphicFrameLocks noGrp="1"/>
          </p:cNvGraphicFramePr>
          <p:nvPr>
            <p:ph idx="1"/>
          </p:nvPr>
        </p:nvGraphicFramePr>
        <p:xfrm>
          <a:off x="4643438" y="1857375"/>
          <a:ext cx="4258814" cy="2560320"/>
        </p:xfrm>
        <a:graphic>
          <a:graphicData uri="http://schemas.openxmlformats.org/drawingml/2006/table">
            <a:tbl>
              <a:tblPr firstRow="1" bandRow="1">
                <a:tableStyleId>{5C22544A-7EE6-4342-B048-85BDC9FD1C3A}</a:tableStyleId>
              </a:tblPr>
              <a:tblGrid>
                <a:gridCol w="608402"/>
                <a:gridCol w="608402"/>
                <a:gridCol w="608402"/>
                <a:gridCol w="608402"/>
                <a:gridCol w="608402"/>
                <a:gridCol w="608402"/>
                <a:gridCol w="608402"/>
              </a:tblGrid>
              <a:tr h="335894">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35894">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r>
              <a:tr h="335894">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r>
              <a:tr h="335894">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r>
              <a:tr h="335894">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r>
              <a:tr h="335894">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endParaRPr lang="el-GR" dirty="0"/>
                    </a:p>
                  </a:txBody>
                  <a:tcPr/>
                </a:tc>
                <a:tc>
                  <a:txBody>
                    <a:bodyPr/>
                    <a:lstStyle/>
                    <a:p>
                      <a:pPr algn="ctr"/>
                      <a:endParaRPr lang="el-GR"/>
                    </a:p>
                  </a:txBody>
                  <a:tcPr/>
                </a:tc>
              </a:tr>
              <a:tr h="335894">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6693" name="Picture 2" descr="noemp111111111"/>
          <p:cNvPicPr>
            <a:picLocks noChangeAspect="1" noChangeArrowheads="1"/>
          </p:cNvPicPr>
          <p:nvPr/>
        </p:nvPicPr>
        <p:blipFill>
          <a:blip r:embed="rId2" cstate="print"/>
          <a:srcRect/>
          <a:stretch>
            <a:fillRect/>
          </a:stretch>
        </p:blipFill>
        <p:spPr bwMode="auto">
          <a:xfrm>
            <a:off x="250825" y="1268413"/>
            <a:ext cx="4213225" cy="3313112"/>
          </a:xfrm>
          <a:prstGeom prst="rect">
            <a:avLst/>
          </a:prstGeom>
          <a:noFill/>
          <a:ln w="9525">
            <a:noFill/>
            <a:miter lim="800000"/>
            <a:headEnd/>
            <a:tailEnd/>
          </a:ln>
        </p:spPr>
      </p:pic>
      <p:sp>
        <p:nvSpPr>
          <p:cNvPr id="26694" name="TextBox 5"/>
          <p:cNvSpPr txBox="1">
            <a:spLocks noChangeArrowheads="1"/>
          </p:cNvSpPr>
          <p:nvPr/>
        </p:nvSpPr>
        <p:spPr bwMode="auto">
          <a:xfrm>
            <a:off x="250825" y="5013325"/>
            <a:ext cx="8569325" cy="1187450"/>
          </a:xfrm>
          <a:prstGeom prst="rect">
            <a:avLst/>
          </a:prstGeom>
          <a:noFill/>
          <a:ln w="9525">
            <a:noFill/>
            <a:miter lim="800000"/>
            <a:headEnd/>
            <a:tailEnd/>
          </a:ln>
        </p:spPr>
        <p:txBody>
          <a:bodyPr>
            <a:spAutoFit/>
          </a:bodyPr>
          <a:lstStyle/>
          <a:p>
            <a:pPr algn="just"/>
            <a:r>
              <a:rPr lang="el-GR" sz="1200">
                <a:latin typeface="Calibri" pitchFamily="34" charset="0"/>
              </a:rPr>
              <a:t>Ένα ολοκληρωμένο δείγμα της παραδοσιακής πηλιορείτικης αρχιτεκτονικής γίνεται το κεντρικό θέμα μιας απλής σύνθεσης που, ως προς τη χρήση του χρώματος, θυμίζει τη ζωγραφική του Cezanne. Το σπίτι με τα χαρακτηριστικά σαχνισιά ορθώνεται ψηλό και περιβάλλεται από ξύλινο φράχτη που δημιουργεί εσωτερικά αυλή με ένα ανθισμένο και ένα ξερό δέντρο. Μπροστά από το φράχτη, σε αντίθεση με τον επιβλητικό όγκο του σπιτιού, μόλις που παρατηρούμε μια μικρή γυναικεία μορφή να βαδίζει φορτωμένη και σκυφτή. Δίνεται έτσι ίσως με διακριτικό, συμβολικό τρόπο η διάσταση της σκληρής αγροτικής ζωής με τη ζωή που αντιπροσώπευαν τα πλούσια αρχοντικά του Πηλίου.</a:t>
            </a:r>
          </a:p>
        </p:txBody>
      </p:sp>
      <p:sp>
        <p:nvSpPr>
          <p:cNvPr id="26696" name="AutoShape 72">
            <a:hlinkClick r:id="" action="ppaction://hlinkshowjump?jump=nextslide"/>
          </p:cNvPr>
          <p:cNvSpPr>
            <a:spLocks noChangeArrowheads="1"/>
          </p:cNvSpPr>
          <p:nvPr/>
        </p:nvSpPr>
        <p:spPr bwMode="auto">
          <a:xfrm>
            <a:off x="8266895"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6697" name="AutoShape 73">
            <a:hlinkClick r:id="" action="ppaction://hlinkshowjump?jump=previousslide"/>
          </p:cNvPr>
          <p:cNvSpPr>
            <a:spLocks noChangeArrowheads="1"/>
          </p:cNvSpPr>
          <p:nvPr/>
        </p:nvSpPr>
        <p:spPr bwMode="auto">
          <a:xfrm>
            <a:off x="7596336" y="652462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6698" name="Text Box 74"/>
          <p:cNvSpPr txBox="1">
            <a:spLocks noChangeArrowheads="1"/>
          </p:cNvSpPr>
          <p:nvPr/>
        </p:nvSpPr>
        <p:spPr bwMode="auto">
          <a:xfrm>
            <a:off x="1116013" y="4581525"/>
            <a:ext cx="2447925" cy="214313"/>
          </a:xfrm>
          <a:prstGeom prst="rect">
            <a:avLst/>
          </a:prstGeom>
          <a:noFill/>
          <a:ln w="9525">
            <a:noFill/>
            <a:miter lim="800000"/>
            <a:headEnd/>
            <a:tailEnd/>
          </a:ln>
          <a:effectLst/>
        </p:spPr>
        <p:txBody>
          <a:bodyPr>
            <a:spAutoFit/>
          </a:bodyPr>
          <a:lstStyle/>
          <a:p>
            <a:r>
              <a:rPr lang="el-GR" sz="800" b="1"/>
              <a:t>Πηλιορείτικο σπίτι-  Παπαϊωάννου Γιάννης</a:t>
            </a:r>
            <a:endParaRPr lang="el-GR" sz="800"/>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371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dissolve">
                                      <p:cBhvr>
                                        <p:cTn id="7" dur="2000"/>
                                        <p:tgtEl>
                                          <p:spTgt spid="26625"/>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26693"/>
                                        </p:tgtEl>
                                        <p:attrNameLst>
                                          <p:attrName>style.visibility</p:attrName>
                                        </p:attrNameLst>
                                      </p:cBhvr>
                                      <p:to>
                                        <p:strVal val="visible"/>
                                      </p:to>
                                    </p:set>
                                    <p:anim calcmode="lin" valueType="num">
                                      <p:cBhvr>
                                        <p:cTn id="11" dur="2000" fill="hold"/>
                                        <p:tgtEl>
                                          <p:spTgt spid="26693"/>
                                        </p:tgtEl>
                                        <p:attrNameLst>
                                          <p:attrName>ppt_w</p:attrName>
                                        </p:attrNameLst>
                                      </p:cBhvr>
                                      <p:tavLst>
                                        <p:tav tm="0">
                                          <p:val>
                                            <p:fltVal val="0"/>
                                          </p:val>
                                        </p:tav>
                                        <p:tav tm="100000">
                                          <p:val>
                                            <p:strVal val="#ppt_w"/>
                                          </p:val>
                                        </p:tav>
                                      </p:tavLst>
                                    </p:anim>
                                    <p:anim calcmode="lin" valueType="num">
                                      <p:cBhvr>
                                        <p:cTn id="12" dur="2000" fill="hold"/>
                                        <p:tgtEl>
                                          <p:spTgt spid="26693"/>
                                        </p:tgtEl>
                                        <p:attrNameLst>
                                          <p:attrName>ppt_h</p:attrName>
                                        </p:attrNameLst>
                                      </p:cBhvr>
                                      <p:tavLst>
                                        <p:tav tm="0">
                                          <p:val>
                                            <p:fltVal val="0"/>
                                          </p:val>
                                        </p:tav>
                                        <p:tav tm="100000">
                                          <p:val>
                                            <p:strVal val="#ppt_h"/>
                                          </p:val>
                                        </p:tav>
                                      </p:tavLst>
                                    </p:anim>
                                    <p:animEffect transition="in" filter="fade">
                                      <p:cBhvr>
                                        <p:cTn id="13" dur="2000"/>
                                        <p:tgtEl>
                                          <p:spTgt spid="26693"/>
                                        </p:tgtEl>
                                      </p:cBhvr>
                                    </p:animEffect>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26698"/>
                                        </p:tgtEl>
                                        <p:attrNameLst>
                                          <p:attrName>style.visibility</p:attrName>
                                        </p:attrNameLst>
                                      </p:cBhvr>
                                      <p:to>
                                        <p:strVal val="visible"/>
                                      </p:to>
                                    </p:set>
                                    <p:animEffect transition="in" filter="fade">
                                      <p:cBhvr>
                                        <p:cTn id="16" dur="500"/>
                                        <p:tgtEl>
                                          <p:spTgt spid="26698"/>
                                        </p:tgtEl>
                                      </p:cBhvr>
                                    </p:animEffect>
                                    <p:anim calcmode="lin" valueType="num">
                                      <p:cBhvr>
                                        <p:cTn id="17" dur="500" fill="hold"/>
                                        <p:tgtEl>
                                          <p:spTgt spid="26698"/>
                                        </p:tgtEl>
                                        <p:attrNameLst>
                                          <p:attrName>ppt_x</p:attrName>
                                        </p:attrNameLst>
                                      </p:cBhvr>
                                      <p:tavLst>
                                        <p:tav tm="0">
                                          <p:val>
                                            <p:strVal val="#ppt_x-.1"/>
                                          </p:val>
                                        </p:tav>
                                        <p:tav tm="100000">
                                          <p:val>
                                            <p:strVal val="#ppt_x"/>
                                          </p:val>
                                        </p:tav>
                                      </p:tavLst>
                                    </p:anim>
                                    <p:anim calcmode="lin" valueType="num">
                                      <p:cBhvr>
                                        <p:cTn id="18" dur="500" fill="hold"/>
                                        <p:tgtEl>
                                          <p:spTgt spid="26698"/>
                                        </p:tgtEl>
                                        <p:attrNameLst>
                                          <p:attrName>ppt_y</p:attrName>
                                        </p:attrNameLst>
                                      </p:cBhvr>
                                      <p:tavLst>
                                        <p:tav tm="0">
                                          <p:val>
                                            <p:strVal val="#ppt_y"/>
                                          </p:val>
                                        </p:tav>
                                        <p:tav tm="100000">
                                          <p:val>
                                            <p:strVal val="#ppt_y"/>
                                          </p:val>
                                        </p:tav>
                                      </p:tavLst>
                                    </p:anim>
                                  </p:childTnLst>
                                </p:cTn>
                              </p:par>
                            </p:childTnLst>
                          </p:cTn>
                        </p:par>
                        <p:par>
                          <p:cTn id="19" fill="hold">
                            <p:stCondLst>
                              <p:cond delay="4250"/>
                            </p:stCondLst>
                            <p:childTnLst>
                              <p:par>
                                <p:cTn id="20" presetID="18" presetClass="entr" presetSubtype="6" fill="hold" grpId="0" nodeType="afterEffect">
                                  <p:stCondLst>
                                    <p:cond delay="0"/>
                                  </p:stCondLst>
                                  <p:childTnLst>
                                    <p:set>
                                      <p:cBhvr>
                                        <p:cTn id="21" dur="1" fill="hold">
                                          <p:stCondLst>
                                            <p:cond delay="0"/>
                                          </p:stCondLst>
                                        </p:cTn>
                                        <p:tgtEl>
                                          <p:spTgt spid="26694"/>
                                        </p:tgtEl>
                                        <p:attrNameLst>
                                          <p:attrName>style.visibility</p:attrName>
                                        </p:attrNameLst>
                                      </p:cBhvr>
                                      <p:to>
                                        <p:strVal val="visible"/>
                                      </p:to>
                                    </p:set>
                                    <p:animEffect transition="in" filter="strips(downRight)">
                                      <p:cBhvr>
                                        <p:cTn id="22" dur="2000"/>
                                        <p:tgtEl>
                                          <p:spTgt spid="26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94" grpId="0"/>
      <p:bldP spid="266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498475" y="25400"/>
            <a:ext cx="8229600" cy="1143000"/>
          </a:xfrm>
        </p:spPr>
        <p:txBody>
          <a:bodyPr/>
          <a:lstStyle/>
          <a:p>
            <a:r>
              <a:rPr lang="el-GR" smtClean="0"/>
              <a:t>ΔΕΚΕΜΒΡΙΟΣ</a:t>
            </a:r>
          </a:p>
        </p:txBody>
      </p:sp>
      <p:graphicFrame>
        <p:nvGraphicFramePr>
          <p:cNvPr id="5" name="Θέση περιεχομένου 4"/>
          <p:cNvGraphicFramePr>
            <a:graphicFrameLocks noGrp="1"/>
          </p:cNvGraphicFramePr>
          <p:nvPr>
            <p:ph idx="1"/>
          </p:nvPr>
        </p:nvGraphicFramePr>
        <p:xfrm>
          <a:off x="4849813" y="1739900"/>
          <a:ext cx="4186805" cy="2585443"/>
        </p:xfrm>
        <a:graphic>
          <a:graphicData uri="http://schemas.openxmlformats.org/drawingml/2006/table">
            <a:tbl>
              <a:tblPr firstRow="1" bandRow="1">
                <a:tableStyleId>{5C22544A-7EE6-4342-B048-85BDC9FD1C3A}</a:tableStyleId>
              </a:tblPr>
              <a:tblGrid>
                <a:gridCol w="598115"/>
                <a:gridCol w="598115"/>
                <a:gridCol w="598115"/>
                <a:gridCol w="598115"/>
                <a:gridCol w="598115"/>
                <a:gridCol w="598115"/>
                <a:gridCol w="598115"/>
              </a:tblGrid>
              <a:tr h="369349">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69349">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r>
              <a:tr h="369349">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r>
              <a:tr h="369349">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r>
              <a:tr h="369349">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r>
              <a:tr h="369349">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r>
              <a:tr h="369349">
                <a:tc>
                  <a:txBody>
                    <a:bodyPr/>
                    <a:lstStyle/>
                    <a:p>
                      <a:pPr algn="ctr"/>
                      <a:r>
                        <a:rPr lang="el-GR" dirty="0" smtClean="0"/>
                        <a:t>31</a:t>
                      </a: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7717" name="Picture 2" descr="dekembrio"/>
          <p:cNvPicPr>
            <a:picLocks noChangeAspect="1" noChangeArrowheads="1"/>
          </p:cNvPicPr>
          <p:nvPr/>
        </p:nvPicPr>
        <p:blipFill>
          <a:blip r:embed="rId2" cstate="print"/>
          <a:srcRect/>
          <a:stretch>
            <a:fillRect/>
          </a:stretch>
        </p:blipFill>
        <p:spPr bwMode="auto">
          <a:xfrm>
            <a:off x="179388" y="1484313"/>
            <a:ext cx="4432300" cy="3097212"/>
          </a:xfrm>
          <a:prstGeom prst="rect">
            <a:avLst/>
          </a:prstGeom>
          <a:noFill/>
          <a:ln w="9525">
            <a:noFill/>
            <a:miter lim="800000"/>
            <a:headEnd/>
            <a:tailEnd/>
          </a:ln>
        </p:spPr>
      </p:pic>
      <p:sp>
        <p:nvSpPr>
          <p:cNvPr id="27718" name="TextBox 5"/>
          <p:cNvSpPr txBox="1">
            <a:spLocks noChangeArrowheads="1"/>
          </p:cNvSpPr>
          <p:nvPr/>
        </p:nvSpPr>
        <p:spPr bwMode="auto">
          <a:xfrm>
            <a:off x="179388" y="5229225"/>
            <a:ext cx="8640762" cy="1187450"/>
          </a:xfrm>
          <a:prstGeom prst="rect">
            <a:avLst/>
          </a:prstGeom>
          <a:noFill/>
          <a:ln w="9525">
            <a:noFill/>
            <a:miter lim="800000"/>
            <a:headEnd/>
            <a:tailEnd/>
          </a:ln>
        </p:spPr>
        <p:txBody>
          <a:bodyPr>
            <a:spAutoFit/>
          </a:bodyPr>
          <a:lstStyle/>
          <a:p>
            <a:r>
              <a:rPr lang="el-GR" sz="1200" dirty="0">
                <a:latin typeface="Calibri" pitchFamily="34" charset="0"/>
              </a:rPr>
              <a:t>Έργα όπως η «Ανατολή σε χιονισμένο χωριό» αποκαλύπτουν τη βαθύτερη συγγένεια της εικαστικής παραγωγής του </a:t>
            </a:r>
            <a:r>
              <a:rPr lang="el-GR" sz="1200" dirty="0" err="1">
                <a:latin typeface="Calibri" pitchFamily="34" charset="0"/>
              </a:rPr>
              <a:t>Γιολδάση</a:t>
            </a:r>
            <a:r>
              <a:rPr lang="el-GR" sz="1200" dirty="0">
                <a:latin typeface="Calibri" pitchFamily="34" charset="0"/>
              </a:rPr>
              <a:t> με το έργο των Ιμπρεσιονιστών. Σύμφωνα με τη δική τους αντίληψη, το τοπίο απεικονίζεται όχι μόνο ως τόπος, αλλά και ως χρόνος, ως απόδοση δηλαδή μιας ορισμένης οπτικής εντύπωσης που είναι αποτέλεσμα μίας συγκεκριμένης εποχής ή μίας ορισμένης ώρας. Κατά τον ίδιο τρόπο, ο </a:t>
            </a:r>
            <a:r>
              <a:rPr lang="el-GR" sz="1200" dirty="0" err="1">
                <a:latin typeface="Calibri" pitchFamily="34" charset="0"/>
              </a:rPr>
              <a:t>Γιολδάσης</a:t>
            </a:r>
            <a:r>
              <a:rPr lang="el-GR" sz="1200" dirty="0">
                <a:latin typeface="Calibri" pitchFamily="34" charset="0"/>
              </a:rPr>
              <a:t> δεν ενδιαφέρεται μόνο για την αποτύπωση του επιβλητικού χειμωνιάτικου τοπίου αλλά για την απόδοση της ανατολής, του μαλακού δηλαδή πρωινού φωτός στις λευκές και γκρίζες επιφάνειες του πίνακα.</a:t>
            </a:r>
          </a:p>
        </p:txBody>
      </p:sp>
      <p:sp>
        <p:nvSpPr>
          <p:cNvPr id="27722" name="AutoShape 74">
            <a:hlinkClick r:id="" action="ppaction://hlinkshowjump?jump=previousslide"/>
          </p:cNvPr>
          <p:cNvSpPr>
            <a:spLocks noChangeArrowheads="1"/>
          </p:cNvSpPr>
          <p:nvPr/>
        </p:nvSpPr>
        <p:spPr bwMode="auto">
          <a:xfrm>
            <a:off x="7543816" y="6519318"/>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7723" name="Text Box 75"/>
          <p:cNvSpPr txBox="1">
            <a:spLocks noChangeArrowheads="1"/>
          </p:cNvSpPr>
          <p:nvPr/>
        </p:nvSpPr>
        <p:spPr bwMode="auto">
          <a:xfrm>
            <a:off x="971550" y="4581525"/>
            <a:ext cx="2735263" cy="215900"/>
          </a:xfrm>
          <a:prstGeom prst="rect">
            <a:avLst/>
          </a:prstGeom>
          <a:noFill/>
          <a:ln w="9525">
            <a:noFill/>
            <a:miter lim="800000"/>
            <a:headEnd/>
            <a:tailEnd/>
          </a:ln>
          <a:effectLst/>
        </p:spPr>
        <p:txBody>
          <a:bodyPr>
            <a:spAutoFit/>
          </a:bodyPr>
          <a:lstStyle/>
          <a:p>
            <a:pPr>
              <a:spcBef>
                <a:spcPct val="50000"/>
              </a:spcBef>
            </a:pPr>
            <a:r>
              <a:rPr lang="el-GR" sz="800" b="1"/>
              <a:t>Ανατολή σε χιονισμένο χωριό- Γιολδάσης Δημήτρης</a:t>
            </a:r>
          </a:p>
        </p:txBody>
      </p:sp>
      <p:sp>
        <p:nvSpPr>
          <p:cNvPr id="9"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
        <p:nvSpPr>
          <p:cNvPr id="10" name="AutoShape 72">
            <a:hlinkClick r:id="" action="ppaction://hlinkshowjump?jump=nextslide"/>
          </p:cNvPr>
          <p:cNvSpPr>
            <a:spLocks noChangeArrowheads="1"/>
          </p:cNvSpPr>
          <p:nvPr/>
        </p:nvSpPr>
        <p:spPr bwMode="auto">
          <a:xfrm>
            <a:off x="8266895"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ransition spd="slow" advClick="0" advTm="1433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dissolve">
                                      <p:cBhvr>
                                        <p:cTn id="7" dur="2000"/>
                                        <p:tgtEl>
                                          <p:spTgt spid="27649"/>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7717"/>
                                        </p:tgtEl>
                                        <p:attrNameLst>
                                          <p:attrName>style.visibility</p:attrName>
                                        </p:attrNameLst>
                                      </p:cBhvr>
                                      <p:to>
                                        <p:strVal val="visible"/>
                                      </p:to>
                                    </p:set>
                                    <p:animEffect transition="in" filter="barn(inVertical)">
                                      <p:cBhvr>
                                        <p:cTn id="11" dur="2000"/>
                                        <p:tgtEl>
                                          <p:spTgt spid="27717"/>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27723"/>
                                        </p:tgtEl>
                                        <p:attrNameLst>
                                          <p:attrName>style.visibility</p:attrName>
                                        </p:attrNameLst>
                                      </p:cBhvr>
                                      <p:to>
                                        <p:strVal val="visible"/>
                                      </p:to>
                                    </p:set>
                                    <p:animEffect transition="in" filter="fade">
                                      <p:cBhvr>
                                        <p:cTn id="14" dur="500"/>
                                        <p:tgtEl>
                                          <p:spTgt spid="27723"/>
                                        </p:tgtEl>
                                      </p:cBhvr>
                                    </p:animEffect>
                                    <p:anim calcmode="lin" valueType="num">
                                      <p:cBhvr>
                                        <p:cTn id="15" dur="500" fill="hold"/>
                                        <p:tgtEl>
                                          <p:spTgt spid="27723"/>
                                        </p:tgtEl>
                                        <p:attrNameLst>
                                          <p:attrName>ppt_x</p:attrName>
                                        </p:attrNameLst>
                                      </p:cBhvr>
                                      <p:tavLst>
                                        <p:tav tm="0">
                                          <p:val>
                                            <p:strVal val="#ppt_x-.1"/>
                                          </p:val>
                                        </p:tav>
                                        <p:tav tm="100000">
                                          <p:val>
                                            <p:strVal val="#ppt_x"/>
                                          </p:val>
                                        </p:tav>
                                      </p:tavLst>
                                    </p:anim>
                                    <p:anim calcmode="lin" valueType="num">
                                      <p:cBhvr>
                                        <p:cTn id="16" dur="500" fill="hold"/>
                                        <p:tgtEl>
                                          <p:spTgt spid="27723"/>
                                        </p:tgtEl>
                                        <p:attrNameLst>
                                          <p:attrName>ppt_y</p:attrName>
                                        </p:attrNameLst>
                                      </p:cBhvr>
                                      <p:tavLst>
                                        <p:tav tm="0">
                                          <p:val>
                                            <p:strVal val="#ppt_y"/>
                                          </p:val>
                                        </p:tav>
                                        <p:tav tm="100000">
                                          <p:val>
                                            <p:strVal val="#ppt_y"/>
                                          </p:val>
                                        </p:tav>
                                      </p:tavLst>
                                    </p:anim>
                                  </p:childTnLst>
                                </p:cTn>
                              </p:par>
                            </p:childTnLst>
                          </p:cTn>
                        </p:par>
                        <p:par>
                          <p:cTn id="17" fill="hold">
                            <p:stCondLst>
                              <p:cond delay="4550"/>
                            </p:stCondLst>
                            <p:childTnLst>
                              <p:par>
                                <p:cTn id="18" presetID="18" presetClass="entr" presetSubtype="6" fill="hold" grpId="0" nodeType="afterEffect">
                                  <p:stCondLst>
                                    <p:cond delay="0"/>
                                  </p:stCondLst>
                                  <p:childTnLst>
                                    <p:set>
                                      <p:cBhvr>
                                        <p:cTn id="19" dur="1" fill="hold">
                                          <p:stCondLst>
                                            <p:cond delay="0"/>
                                          </p:stCondLst>
                                        </p:cTn>
                                        <p:tgtEl>
                                          <p:spTgt spid="27718"/>
                                        </p:tgtEl>
                                        <p:attrNameLst>
                                          <p:attrName>style.visibility</p:attrName>
                                        </p:attrNameLst>
                                      </p:cBhvr>
                                      <p:to>
                                        <p:strVal val="visible"/>
                                      </p:to>
                                    </p:set>
                                    <p:animEffect transition="in" filter="strips(downRight)">
                                      <p:cBhvr>
                                        <p:cTn id="20" dur="2000"/>
                                        <p:tgtEl>
                                          <p:spTgt spid="2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718" grpId="0"/>
      <p:bldP spid="277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857233"/>
            <a:ext cx="8229600" cy="1928826"/>
          </a:xfrm>
        </p:spPr>
        <p:txBody>
          <a:bodyPr/>
          <a:lstStyle/>
          <a:p>
            <a:pPr marL="0" indent="0">
              <a:buNone/>
            </a:pPr>
            <a:r>
              <a:rPr lang="el-GR" sz="1600" dirty="0" smtClean="0"/>
              <a:t>Το ημερολόγιο δημιούργησαν οι μαθήτριες  της Β τάξης Λυκείου:</a:t>
            </a:r>
          </a:p>
          <a:p>
            <a:pPr marL="0" indent="0">
              <a:buNone/>
            </a:pPr>
            <a:r>
              <a:rPr lang="el-GR" sz="1600" dirty="0" err="1" smtClean="0"/>
              <a:t>Μουλτσιά</a:t>
            </a:r>
            <a:r>
              <a:rPr lang="el-GR" sz="1600" dirty="0" smtClean="0"/>
              <a:t> Καλλιόπη</a:t>
            </a:r>
          </a:p>
          <a:p>
            <a:pPr marL="0" indent="0">
              <a:buNone/>
            </a:pPr>
            <a:r>
              <a:rPr lang="el-GR" sz="1600" dirty="0" err="1" smtClean="0"/>
              <a:t>Παπαδήμου</a:t>
            </a:r>
            <a:r>
              <a:rPr lang="el-GR" sz="1600" dirty="0" smtClean="0"/>
              <a:t> Φανή</a:t>
            </a:r>
          </a:p>
          <a:p>
            <a:pPr marL="0" indent="0">
              <a:buNone/>
            </a:pPr>
            <a:r>
              <a:rPr lang="el-GR" sz="1600" dirty="0" smtClean="0"/>
              <a:t>Σαμαρά Σωτηρία</a:t>
            </a:r>
          </a:p>
          <a:p>
            <a:pPr marL="0" indent="0">
              <a:buNone/>
            </a:pPr>
            <a:r>
              <a:rPr lang="el-GR" sz="1600" dirty="0" err="1" smtClean="0"/>
              <a:t>Τζιούργκανου</a:t>
            </a:r>
            <a:r>
              <a:rPr lang="el-GR" sz="1600" dirty="0" smtClean="0"/>
              <a:t> Ειρήνη</a:t>
            </a:r>
          </a:p>
          <a:p>
            <a:pPr marL="0" indent="0">
              <a:buNone/>
            </a:pPr>
            <a:r>
              <a:rPr lang="el-GR" sz="1600" dirty="0" err="1" smtClean="0"/>
              <a:t>Χονδροθύμιου</a:t>
            </a:r>
            <a:r>
              <a:rPr lang="el-GR" sz="1600" dirty="0" smtClean="0"/>
              <a:t> Ελένη-Χριστίνα</a:t>
            </a:r>
          </a:p>
          <a:p>
            <a:pPr marL="0" indent="0">
              <a:buNone/>
            </a:pPr>
            <a:endParaRPr lang="el-GR" sz="1600" dirty="0"/>
          </a:p>
        </p:txBody>
      </p:sp>
      <p:sp>
        <p:nvSpPr>
          <p:cNvPr id="6" name="TextBox 5"/>
          <p:cNvSpPr txBox="1"/>
          <p:nvPr/>
        </p:nvSpPr>
        <p:spPr>
          <a:xfrm>
            <a:off x="611560" y="2780928"/>
            <a:ext cx="7344816" cy="830997"/>
          </a:xfrm>
          <a:prstGeom prst="rect">
            <a:avLst/>
          </a:prstGeom>
          <a:noFill/>
        </p:spPr>
        <p:txBody>
          <a:bodyPr wrap="square" rtlCol="0">
            <a:spAutoFit/>
          </a:bodyPr>
          <a:lstStyle/>
          <a:p>
            <a:r>
              <a:rPr lang="el-GR" sz="1600" dirty="0" smtClean="0">
                <a:latin typeface="+mj-lt"/>
              </a:rPr>
              <a:t>Υπεύθυνοι καθηγητές</a:t>
            </a:r>
            <a:r>
              <a:rPr lang="el-GR" sz="1600" dirty="0" smtClean="0"/>
              <a:t>: </a:t>
            </a:r>
          </a:p>
          <a:p>
            <a:r>
              <a:rPr lang="el-GR" sz="1600" dirty="0" err="1" smtClean="0">
                <a:latin typeface="+mj-lt"/>
              </a:rPr>
              <a:t>Μπέλτσιου</a:t>
            </a:r>
            <a:r>
              <a:rPr lang="el-GR" sz="1600" dirty="0" smtClean="0">
                <a:latin typeface="+mj-lt"/>
              </a:rPr>
              <a:t> Μαρία ΠΕ02-Φιλόλογος</a:t>
            </a:r>
          </a:p>
          <a:p>
            <a:r>
              <a:rPr lang="el-GR" sz="1600" dirty="0" err="1" smtClean="0">
                <a:latin typeface="+mj-lt"/>
              </a:rPr>
              <a:t>Καπετάνου</a:t>
            </a:r>
            <a:r>
              <a:rPr lang="el-GR" sz="1600" dirty="0" smtClean="0">
                <a:latin typeface="+mj-lt"/>
              </a:rPr>
              <a:t> Χρυσούλα ΠΕ02-Φιλόλογος</a:t>
            </a:r>
            <a:endParaRPr lang="el-GR" sz="1600" dirty="0">
              <a:latin typeface="+mj-lt"/>
            </a:endParaRPr>
          </a:p>
        </p:txBody>
      </p:sp>
      <p:sp>
        <p:nvSpPr>
          <p:cNvPr id="7" name="TextBox 6"/>
          <p:cNvSpPr txBox="1"/>
          <p:nvPr/>
        </p:nvSpPr>
        <p:spPr>
          <a:xfrm>
            <a:off x="1619672" y="116632"/>
            <a:ext cx="5976664" cy="369332"/>
          </a:xfrm>
          <a:prstGeom prst="rect">
            <a:avLst/>
          </a:prstGeom>
          <a:noFill/>
        </p:spPr>
        <p:txBody>
          <a:bodyPr wrap="square" rtlCol="0">
            <a:spAutoFit/>
          </a:bodyPr>
          <a:lstStyle/>
          <a:p>
            <a:pPr algn="ctr"/>
            <a:r>
              <a:rPr lang="el-GR" dirty="0" smtClean="0">
                <a:latin typeface="+mj-lt"/>
              </a:rPr>
              <a:t>ΓΥΜΝΑΣΙΟ-Λ.Τ. ΤΣΑΡΙΤΣΑΝΗΣ «ΚΩΝΣΤΑΝΤΙΝΟΣ ΟΙΚΟΝΟΜΟΣ»</a:t>
            </a:r>
            <a:endParaRPr lang="el-GR" dirty="0">
              <a:latin typeface="+mj-lt"/>
            </a:endParaRPr>
          </a:p>
        </p:txBody>
      </p:sp>
      <p:sp>
        <p:nvSpPr>
          <p:cNvPr id="8" name="TextBox 7"/>
          <p:cNvSpPr txBox="1"/>
          <p:nvPr/>
        </p:nvSpPr>
        <p:spPr>
          <a:xfrm>
            <a:off x="611560" y="3789040"/>
            <a:ext cx="7590476" cy="584775"/>
          </a:xfrm>
          <a:prstGeom prst="rect">
            <a:avLst/>
          </a:prstGeom>
          <a:noFill/>
        </p:spPr>
        <p:txBody>
          <a:bodyPr wrap="square" rtlCol="0">
            <a:spAutoFit/>
          </a:bodyPr>
          <a:lstStyle/>
          <a:p>
            <a:r>
              <a:rPr lang="el-GR" sz="1600" dirty="0">
                <a:latin typeface="+mj-lt"/>
              </a:rPr>
              <a:t>Τ</a:t>
            </a:r>
            <a:r>
              <a:rPr lang="el-GR" sz="1600" dirty="0" smtClean="0">
                <a:latin typeface="+mj-lt"/>
              </a:rPr>
              <a:t>ην παρουσίαση επιμελήθηκε η Διευθύντρια του σχολείου: </a:t>
            </a:r>
          </a:p>
          <a:p>
            <a:r>
              <a:rPr lang="el-GR" sz="1600" dirty="0" smtClean="0">
                <a:latin typeface="+mj-lt"/>
              </a:rPr>
              <a:t>Κουτσιάη Γεωργία ΠΕ86-Πληροφορικής</a:t>
            </a:r>
            <a:endParaRPr lang="el-GR" sz="1600"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5235" y="4509119"/>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5617267"/>
      </p:ext>
    </p:extLst>
  </p:cSld>
  <p:clrMapOvr>
    <a:masterClrMapping/>
  </p:clrMapOvr>
  <p:transition spd="slow" advTm="2246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3">
                                            <p:txEl>
                                              <p:pRg st="1" end="1"/>
                                            </p:txEl>
                                          </p:spTgt>
                                        </p:tgtEl>
                                      </p:cBhvr>
                                    </p:animEffect>
                                  </p:childTnLst>
                                </p:cTn>
                              </p:par>
                            </p:childTnLst>
                          </p:cTn>
                        </p:par>
                        <p:par>
                          <p:cTn id="23" fill="hold">
                            <p:stCondLst>
                              <p:cond delay="6000"/>
                            </p:stCondLst>
                            <p:childTnLst>
                              <p:par>
                                <p:cTn id="24" presetID="53"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par>
                          <p:cTn id="29" fill="hold">
                            <p:stCondLst>
                              <p:cond delay="80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10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1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par>
                          <p:cTn id="47" fill="hold">
                            <p:stCondLst>
                              <p:cond delay="14000"/>
                            </p:stCondLst>
                            <p:childTnLst>
                              <p:par>
                                <p:cTn id="48" presetID="53" presetClass="entr" presetSubtype="16"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2000" fill="hold"/>
                                        <p:tgtEl>
                                          <p:spTgt spid="6"/>
                                        </p:tgtEl>
                                        <p:attrNameLst>
                                          <p:attrName>ppt_w</p:attrName>
                                        </p:attrNameLst>
                                      </p:cBhvr>
                                      <p:tavLst>
                                        <p:tav tm="0">
                                          <p:val>
                                            <p:fltVal val="0"/>
                                          </p:val>
                                        </p:tav>
                                        <p:tav tm="100000">
                                          <p:val>
                                            <p:strVal val="#ppt_w"/>
                                          </p:val>
                                        </p:tav>
                                      </p:tavLst>
                                    </p:anim>
                                    <p:anim calcmode="lin" valueType="num">
                                      <p:cBhvr>
                                        <p:cTn id="51" dur="2000" fill="hold"/>
                                        <p:tgtEl>
                                          <p:spTgt spid="6"/>
                                        </p:tgtEl>
                                        <p:attrNameLst>
                                          <p:attrName>ppt_h</p:attrName>
                                        </p:attrNameLst>
                                      </p:cBhvr>
                                      <p:tavLst>
                                        <p:tav tm="0">
                                          <p:val>
                                            <p:fltVal val="0"/>
                                          </p:val>
                                        </p:tav>
                                        <p:tav tm="100000">
                                          <p:val>
                                            <p:strVal val="#ppt_h"/>
                                          </p:val>
                                        </p:tav>
                                      </p:tavLst>
                                    </p:anim>
                                    <p:animEffect transition="in" filter="fade">
                                      <p:cBhvr>
                                        <p:cTn id="52" dur="2000"/>
                                        <p:tgtEl>
                                          <p:spTgt spid="6"/>
                                        </p:tgtEl>
                                      </p:cBhvr>
                                    </p:animEffect>
                                  </p:childTnLst>
                                </p:cTn>
                              </p:par>
                            </p:childTnLst>
                          </p:cTn>
                        </p:par>
                        <p:par>
                          <p:cTn id="53" fill="hold">
                            <p:stCondLst>
                              <p:cond delay="16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2000" fill="hold"/>
                                        <p:tgtEl>
                                          <p:spTgt spid="8"/>
                                        </p:tgtEl>
                                        <p:attrNameLst>
                                          <p:attrName>ppt_w</p:attrName>
                                        </p:attrNameLst>
                                      </p:cBhvr>
                                      <p:tavLst>
                                        <p:tav tm="0">
                                          <p:val>
                                            <p:fltVal val="0"/>
                                          </p:val>
                                        </p:tav>
                                        <p:tav tm="100000">
                                          <p:val>
                                            <p:strVal val="#ppt_w"/>
                                          </p:val>
                                        </p:tav>
                                      </p:tavLst>
                                    </p:anim>
                                    <p:anim calcmode="lin" valueType="num">
                                      <p:cBhvr>
                                        <p:cTn id="57" dur="2000" fill="hold"/>
                                        <p:tgtEl>
                                          <p:spTgt spid="8"/>
                                        </p:tgtEl>
                                        <p:attrNameLst>
                                          <p:attrName>ppt_h</p:attrName>
                                        </p:attrNameLst>
                                      </p:cBhvr>
                                      <p:tavLst>
                                        <p:tav tm="0">
                                          <p:val>
                                            <p:fltVal val="0"/>
                                          </p:val>
                                        </p:tav>
                                        <p:tav tm="100000">
                                          <p:val>
                                            <p:strVal val="#ppt_h"/>
                                          </p:val>
                                        </p:tav>
                                      </p:tavLst>
                                    </p:anim>
                                    <p:animEffect transition="in" filter="fade">
                                      <p:cBhvr>
                                        <p:cTn id="58" dur="2000"/>
                                        <p:tgtEl>
                                          <p:spTgt spid="8"/>
                                        </p:tgtEl>
                                      </p:cBhvr>
                                    </p:animEffect>
                                  </p:childTnLst>
                                </p:cTn>
                              </p:par>
                            </p:childTnLst>
                          </p:cTn>
                        </p:par>
                        <p:par>
                          <p:cTn id="59" fill="hold">
                            <p:stCondLst>
                              <p:cond delay="18000"/>
                            </p:stCondLst>
                            <p:childTnLst>
                              <p:par>
                                <p:cTn id="60" presetID="6" presetClass="entr" presetSubtype="16" fill="hold" nodeType="after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circle(in)">
                                      <p:cBhvr>
                                        <p:cTn id="6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title"/>
          </p:nvPr>
        </p:nvSpPr>
        <p:spPr>
          <a:xfrm>
            <a:off x="428625" y="0"/>
            <a:ext cx="8229600" cy="1143000"/>
          </a:xfrm>
        </p:spPr>
        <p:txBody>
          <a:bodyPr/>
          <a:lstStyle/>
          <a:p>
            <a:r>
              <a:rPr lang="el-GR" dirty="0" smtClean="0"/>
              <a:t>ΙΑΝΟΥΑΡΙΟΣ</a:t>
            </a:r>
          </a:p>
        </p:txBody>
      </p:sp>
      <p:graphicFrame>
        <p:nvGraphicFramePr>
          <p:cNvPr id="6" name="5 - Θέση περιεχομένου"/>
          <p:cNvGraphicFramePr>
            <a:graphicFrameLocks noGrp="1"/>
          </p:cNvGraphicFramePr>
          <p:nvPr>
            <p:ph idx="1"/>
          </p:nvPr>
        </p:nvGraphicFramePr>
        <p:xfrm>
          <a:off x="4500563" y="1500188"/>
          <a:ext cx="4400557" cy="2714649"/>
        </p:xfrm>
        <a:graphic>
          <a:graphicData uri="http://schemas.openxmlformats.org/drawingml/2006/table">
            <a:tbl>
              <a:tblPr firstRow="1" bandRow="1">
                <a:tableStyleId>{5C22544A-7EE6-4342-B048-85BDC9FD1C3A}</a:tableStyleId>
              </a:tblPr>
              <a:tblGrid>
                <a:gridCol w="628651"/>
                <a:gridCol w="628651"/>
                <a:gridCol w="628651"/>
                <a:gridCol w="628651"/>
                <a:gridCol w="628651"/>
                <a:gridCol w="628651"/>
                <a:gridCol w="628651"/>
              </a:tblGrid>
              <a:tr h="387807">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87807">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r>
              <a:tr h="387807">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r>
              <a:tr h="387807">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r>
              <a:tr h="387807">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r>
              <a:tr h="387807">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r h="387807">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r>
            </a:tbl>
          </a:graphicData>
        </a:graphic>
      </p:graphicFrame>
      <p:pic>
        <p:nvPicPr>
          <p:cNvPr id="15428" name="Picture 2" descr="ianou"/>
          <p:cNvPicPr>
            <a:picLocks noChangeAspect="1" noChangeArrowheads="1"/>
          </p:cNvPicPr>
          <p:nvPr/>
        </p:nvPicPr>
        <p:blipFill>
          <a:blip r:embed="rId3" cstate="print"/>
          <a:srcRect/>
          <a:stretch>
            <a:fillRect/>
          </a:stretch>
        </p:blipFill>
        <p:spPr bwMode="auto">
          <a:xfrm>
            <a:off x="250825" y="1484313"/>
            <a:ext cx="4071938" cy="2714625"/>
          </a:xfrm>
          <a:prstGeom prst="rect">
            <a:avLst/>
          </a:prstGeom>
          <a:noFill/>
          <a:ln w="9525">
            <a:noFill/>
            <a:miter lim="800000"/>
            <a:headEnd/>
            <a:tailEnd/>
          </a:ln>
        </p:spPr>
      </p:pic>
      <p:sp>
        <p:nvSpPr>
          <p:cNvPr id="15429" name="7 - TextBox"/>
          <p:cNvSpPr txBox="1">
            <a:spLocks noChangeArrowheads="1"/>
          </p:cNvSpPr>
          <p:nvPr/>
        </p:nvSpPr>
        <p:spPr bwMode="auto">
          <a:xfrm>
            <a:off x="250825" y="4724400"/>
            <a:ext cx="8569325" cy="1187450"/>
          </a:xfrm>
          <a:prstGeom prst="rect">
            <a:avLst/>
          </a:prstGeom>
          <a:noFill/>
          <a:ln w="9525">
            <a:noFill/>
            <a:miter lim="800000"/>
            <a:headEnd/>
            <a:tailEnd/>
          </a:ln>
        </p:spPr>
        <p:txBody>
          <a:bodyPr>
            <a:spAutoFit/>
          </a:bodyPr>
          <a:lstStyle/>
          <a:p>
            <a:r>
              <a:rPr lang="el-GR" sz="1200">
                <a:latin typeface="Calibri" pitchFamily="34" charset="0"/>
              </a:rPr>
              <a:t>Ένα από τα θέματα που ο ζωγράφος επεξεργάστηκε με πραγματική εμμονή σε όλη τη διάρκεια της μακρόχρονης πορείας του είναι αυτό του χιονισμένου τοπίου. Ο ίδιος μάλιστα ομολογεί ότι: «Το χιόνι με συγκινεί ιδιαίτερα, ήθελα να αποδώσω αυτή την απλότητα που υπάρχει στο τοπίο το χειμώνα, απλότητα στο σχήμα και στο χρώμα». Πράγματι, στο έργο αυτό τίποτα δε διασπά την επιβλητική λιτότητα του λευκού που έχει καλύψει τα πάντα. Αξίζει να σημειωθεί εδώ ότι την εξαιρετική επίδοση του Γιολδάση στην απόδοση του χιονιού είχε επισημάνει και ο Ζαχαρίας Παπαντωνίου, όταν μιλούσε για «χιόνια εξαϋλωμένα από την ποιητική σκέψη».</a:t>
            </a:r>
            <a:r>
              <a:rPr lang="en-US" sz="1200">
                <a:latin typeface="Calibri" pitchFamily="34" charset="0"/>
              </a:rPr>
              <a:t> </a:t>
            </a:r>
            <a:endParaRPr lang="el-GR" sz="1200">
              <a:latin typeface="Calibri" pitchFamily="34" charset="0"/>
            </a:endParaRPr>
          </a:p>
        </p:txBody>
      </p:sp>
      <p:sp>
        <p:nvSpPr>
          <p:cNvPr id="9"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
        <p:nvSpPr>
          <p:cNvPr id="15432" name="AutoShape 72">
            <a:hlinkClick r:id="" action="ppaction://hlinkshowjump?jump=nextslide"/>
          </p:cNvPr>
          <p:cNvSpPr>
            <a:spLocks noChangeArrowheads="1"/>
          </p:cNvSpPr>
          <p:nvPr/>
        </p:nvSpPr>
        <p:spPr bwMode="auto">
          <a:xfrm>
            <a:off x="8341816" y="6453188"/>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15433" name="Text Box 73"/>
          <p:cNvSpPr txBox="1">
            <a:spLocks noChangeArrowheads="1"/>
          </p:cNvSpPr>
          <p:nvPr/>
        </p:nvSpPr>
        <p:spPr bwMode="auto">
          <a:xfrm>
            <a:off x="971550" y="4221163"/>
            <a:ext cx="2665413" cy="214312"/>
          </a:xfrm>
          <a:prstGeom prst="rect">
            <a:avLst/>
          </a:prstGeom>
          <a:noFill/>
          <a:ln w="9525">
            <a:noFill/>
            <a:miter lim="800000"/>
            <a:headEnd/>
            <a:tailEnd/>
          </a:ln>
          <a:effectLst/>
        </p:spPr>
        <p:txBody>
          <a:bodyPr>
            <a:spAutoFit/>
          </a:bodyPr>
          <a:lstStyle/>
          <a:p>
            <a:pPr>
              <a:spcBef>
                <a:spcPct val="50000"/>
              </a:spcBef>
            </a:pPr>
            <a:r>
              <a:rPr lang="el-GR" sz="800" b="1">
                <a:latin typeface="Calibri" pitchFamily="34" charset="0"/>
              </a:rPr>
              <a:t>Χειμωνιάτικο τοπίο- Γιολδάσης Δημήτρης</a:t>
            </a:r>
          </a:p>
        </p:txBody>
      </p:sp>
    </p:spTree>
  </p:cSld>
  <p:clrMapOvr>
    <a:masterClrMapping/>
  </p:clrMapOvr>
  <p:transition spd="slow" advClick="0" advTm="1244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dissolve">
                                      <p:cBhvr>
                                        <p:cTn id="7" dur="2000"/>
                                        <p:tgtEl>
                                          <p:spTgt spid="15361"/>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5428"/>
                                        </p:tgtEl>
                                        <p:attrNameLst>
                                          <p:attrName>style.visibility</p:attrName>
                                        </p:attrNameLst>
                                      </p:cBhvr>
                                      <p:to>
                                        <p:strVal val="visible"/>
                                      </p:to>
                                    </p:set>
                                    <p:animEffect transition="in" filter="diamond(in)">
                                      <p:cBhvr>
                                        <p:cTn id="11" dur="2000"/>
                                        <p:tgtEl>
                                          <p:spTgt spid="15428"/>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15433"/>
                                        </p:tgtEl>
                                        <p:attrNameLst>
                                          <p:attrName>style.visibility</p:attrName>
                                        </p:attrNameLst>
                                      </p:cBhvr>
                                      <p:to>
                                        <p:strVal val="visible"/>
                                      </p:to>
                                    </p:set>
                                    <p:animEffect transition="in" filter="fade">
                                      <p:cBhvr>
                                        <p:cTn id="14" dur="500"/>
                                        <p:tgtEl>
                                          <p:spTgt spid="15433"/>
                                        </p:tgtEl>
                                      </p:cBhvr>
                                    </p:animEffect>
                                    <p:anim calcmode="lin" valueType="num">
                                      <p:cBhvr>
                                        <p:cTn id="15" dur="500" fill="hold"/>
                                        <p:tgtEl>
                                          <p:spTgt spid="15433"/>
                                        </p:tgtEl>
                                        <p:attrNameLst>
                                          <p:attrName>ppt_x</p:attrName>
                                        </p:attrNameLst>
                                      </p:cBhvr>
                                      <p:tavLst>
                                        <p:tav tm="0">
                                          <p:val>
                                            <p:strVal val="#ppt_x-.1"/>
                                          </p:val>
                                        </p:tav>
                                        <p:tav tm="100000">
                                          <p:val>
                                            <p:strVal val="#ppt_x"/>
                                          </p:val>
                                        </p:tav>
                                      </p:tavLst>
                                    </p:anim>
                                    <p:anim calcmode="lin" valueType="num">
                                      <p:cBhvr>
                                        <p:cTn id="16" dur="500" fill="hold"/>
                                        <p:tgtEl>
                                          <p:spTgt spid="15433"/>
                                        </p:tgtEl>
                                        <p:attrNameLst>
                                          <p:attrName>ppt_y</p:attrName>
                                        </p:attrNameLst>
                                      </p:cBhvr>
                                      <p:tavLst>
                                        <p:tav tm="0">
                                          <p:val>
                                            <p:strVal val="#ppt_y"/>
                                          </p:val>
                                        </p:tav>
                                        <p:tav tm="100000">
                                          <p:val>
                                            <p:strVal val="#ppt_y"/>
                                          </p:val>
                                        </p:tav>
                                      </p:tavLst>
                                    </p:anim>
                                  </p:childTnLst>
                                </p:cTn>
                              </p:par>
                            </p:childTnLst>
                          </p:cTn>
                        </p:par>
                        <p:par>
                          <p:cTn id="17" fill="hold">
                            <p:stCondLst>
                              <p:cond delay="4200"/>
                            </p:stCondLst>
                            <p:childTnLst>
                              <p:par>
                                <p:cTn id="18" presetID="18" presetClass="entr" presetSubtype="6" fill="hold" grpId="0" nodeType="afterEffect">
                                  <p:stCondLst>
                                    <p:cond delay="0"/>
                                  </p:stCondLst>
                                  <p:childTnLst>
                                    <p:set>
                                      <p:cBhvr>
                                        <p:cTn id="19" dur="1" fill="hold">
                                          <p:stCondLst>
                                            <p:cond delay="0"/>
                                          </p:stCondLst>
                                        </p:cTn>
                                        <p:tgtEl>
                                          <p:spTgt spid="15429"/>
                                        </p:tgtEl>
                                        <p:attrNameLst>
                                          <p:attrName>style.visibility</p:attrName>
                                        </p:attrNameLst>
                                      </p:cBhvr>
                                      <p:to>
                                        <p:strVal val="visible"/>
                                      </p:to>
                                    </p:set>
                                    <p:animEffect transition="in" filter="strips(downRight)">
                                      <p:cBhvr>
                                        <p:cTn id="20" dur="3000"/>
                                        <p:tgtEl>
                                          <p:spTgt spid="15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429" grpId="0"/>
      <p:bldP spid="15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500063" y="0"/>
            <a:ext cx="8229600" cy="1071563"/>
          </a:xfrm>
        </p:spPr>
        <p:txBody>
          <a:bodyPr/>
          <a:lstStyle/>
          <a:p>
            <a:r>
              <a:rPr lang="el-GR" smtClean="0"/>
              <a:t>ΦΕΒΡΟΥΑΡΙΟΣ</a:t>
            </a:r>
          </a:p>
        </p:txBody>
      </p:sp>
      <p:graphicFrame>
        <p:nvGraphicFramePr>
          <p:cNvPr id="5" name="4 - Θέση περιεχομένου"/>
          <p:cNvGraphicFramePr>
            <a:graphicFrameLocks noGrp="1"/>
          </p:cNvGraphicFramePr>
          <p:nvPr>
            <p:ph idx="1"/>
          </p:nvPr>
        </p:nvGraphicFramePr>
        <p:xfrm>
          <a:off x="4429125" y="1643063"/>
          <a:ext cx="4500594" cy="2714642"/>
        </p:xfrm>
        <a:graphic>
          <a:graphicData uri="http://schemas.openxmlformats.org/drawingml/2006/table">
            <a:tbl>
              <a:tblPr firstRow="1" bandRow="1">
                <a:tableStyleId>{5C22544A-7EE6-4342-B048-85BDC9FD1C3A}</a:tableStyleId>
              </a:tblPr>
              <a:tblGrid>
                <a:gridCol w="642942"/>
                <a:gridCol w="642942"/>
                <a:gridCol w="642942"/>
                <a:gridCol w="642942"/>
                <a:gridCol w="642942"/>
                <a:gridCol w="642942"/>
                <a:gridCol w="642942"/>
              </a:tblGrid>
              <a:tr h="387806">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87806">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r>
              <a:tr h="387806">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r>
              <a:tr h="387806">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r>
              <a:tr h="387806">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r>
              <a:tr h="387806">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r>
              <a:tr h="387806">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17477" name="Picture 2" descr="galopoyla1"/>
          <p:cNvPicPr>
            <a:picLocks noChangeAspect="1" noChangeArrowheads="1"/>
          </p:cNvPicPr>
          <p:nvPr/>
        </p:nvPicPr>
        <p:blipFill>
          <a:blip r:embed="rId2" cstate="print"/>
          <a:srcRect/>
          <a:stretch>
            <a:fillRect/>
          </a:stretch>
        </p:blipFill>
        <p:spPr bwMode="auto">
          <a:xfrm>
            <a:off x="323850" y="908050"/>
            <a:ext cx="3786188" cy="3933825"/>
          </a:xfrm>
          <a:prstGeom prst="rect">
            <a:avLst/>
          </a:prstGeom>
          <a:noFill/>
          <a:ln w="9525">
            <a:noFill/>
            <a:miter lim="800000"/>
            <a:headEnd/>
            <a:tailEnd/>
          </a:ln>
        </p:spPr>
      </p:pic>
      <p:sp>
        <p:nvSpPr>
          <p:cNvPr id="17478" name="6 - TextBox"/>
          <p:cNvSpPr txBox="1">
            <a:spLocks noChangeArrowheads="1"/>
          </p:cNvSpPr>
          <p:nvPr/>
        </p:nvSpPr>
        <p:spPr bwMode="auto">
          <a:xfrm>
            <a:off x="323850" y="5084763"/>
            <a:ext cx="8715375" cy="1187450"/>
          </a:xfrm>
          <a:prstGeom prst="rect">
            <a:avLst/>
          </a:prstGeom>
          <a:noFill/>
          <a:ln w="9525">
            <a:noFill/>
            <a:miter lim="800000"/>
            <a:headEnd/>
            <a:tailEnd/>
          </a:ln>
        </p:spPr>
        <p:txBody>
          <a:bodyPr>
            <a:spAutoFit/>
          </a:bodyPr>
          <a:lstStyle/>
          <a:p>
            <a:pPr algn="just"/>
            <a:r>
              <a:rPr lang="el-GR" sz="1200">
                <a:latin typeface="Calibri" pitchFamily="34" charset="0"/>
              </a:rPr>
              <a:t>Ένα ασυνήθιστο ίσως παιδικό θέμα συνιστά η απεικόνιση εδώ ενός μικρού κοριτσιού που συντροφεύεται στη σύνθεση από δύο γαλοπούλες. Το κοριτσάκι εικονίζεται να περπατά στο κέντρο της σύνθεσης, κάνοντας μια χαρακτηριστική κίνηση των μικρών παιδιών, ενώ ταυτόχρονα κρατά ένα χαρτάκι. Το βλέμμα του ωστόσο είναι έντονο και θυμωμένο, σαν ενός μεγάλου. Οι γαλοπούλες τοποθετούνται εραλδικά, εκατέρωθεν του παιδιού, στο κάτω μέρος της σύνθεσης. Η απεικόνιση είναι γενικά επίπεδη με έντονα περιγράμματα, ενώ οι αποχρώσεις του καφέ και του μπεζ που κυριαρχούν, διακόπτονται κυρίως από το κόκκινο και το πράσινο στο φουστάνι του μικρού κοριτσιού</a:t>
            </a:r>
          </a:p>
        </p:txBody>
      </p:sp>
      <p:sp>
        <p:nvSpPr>
          <p:cNvPr id="17480" name="Text Box 72"/>
          <p:cNvSpPr txBox="1">
            <a:spLocks noChangeArrowheads="1"/>
          </p:cNvSpPr>
          <p:nvPr/>
        </p:nvSpPr>
        <p:spPr bwMode="auto">
          <a:xfrm>
            <a:off x="611188" y="4868863"/>
            <a:ext cx="3455987" cy="214312"/>
          </a:xfrm>
          <a:prstGeom prst="rect">
            <a:avLst/>
          </a:prstGeom>
          <a:noFill/>
          <a:ln w="9525">
            <a:noFill/>
            <a:miter lim="800000"/>
            <a:headEnd/>
            <a:tailEnd/>
          </a:ln>
          <a:effectLst/>
        </p:spPr>
        <p:txBody>
          <a:bodyPr>
            <a:spAutoFit/>
          </a:bodyPr>
          <a:lstStyle/>
          <a:p>
            <a:r>
              <a:rPr lang="el-GR" sz="800" b="1"/>
              <a:t>Το κορίτσι με τις γαλοπούλες- Τριανταφυλλίδης Θεόφραστος </a:t>
            </a:r>
          </a:p>
        </p:txBody>
      </p:sp>
      <p:sp>
        <p:nvSpPr>
          <p:cNvPr id="17482" name="AutoShape 74">
            <a:hlinkClick r:id="" action="ppaction://hlinkshowjump?jump=previousslide"/>
          </p:cNvPr>
          <p:cNvSpPr>
            <a:spLocks noChangeArrowheads="1"/>
          </p:cNvSpPr>
          <p:nvPr/>
        </p:nvSpPr>
        <p:spPr bwMode="auto">
          <a:xfrm>
            <a:off x="7668344" y="6505670"/>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17483" name="AutoShape 75">
            <a:hlinkClick r:id="" action="ppaction://hlinkshowjump?jump=nextslide"/>
          </p:cNvPr>
          <p:cNvSpPr>
            <a:spLocks noChangeArrowheads="1"/>
          </p:cNvSpPr>
          <p:nvPr/>
        </p:nvSpPr>
        <p:spPr bwMode="auto">
          <a:xfrm>
            <a:off x="8388424" y="6505670"/>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208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dissolve">
                                      <p:cBhvr>
                                        <p:cTn id="7" dur="2000"/>
                                        <p:tgtEl>
                                          <p:spTgt spid="17409"/>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17477"/>
                                        </p:tgtEl>
                                        <p:attrNameLst>
                                          <p:attrName>style.visibility</p:attrName>
                                        </p:attrNameLst>
                                      </p:cBhvr>
                                      <p:to>
                                        <p:strVal val="visible"/>
                                      </p:to>
                                    </p:set>
                                    <p:animEffect transition="in" filter="box(in)">
                                      <p:cBhvr>
                                        <p:cTn id="11" dur="2000"/>
                                        <p:tgtEl>
                                          <p:spTgt spid="17477"/>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17480"/>
                                        </p:tgtEl>
                                        <p:attrNameLst>
                                          <p:attrName>style.visibility</p:attrName>
                                        </p:attrNameLst>
                                      </p:cBhvr>
                                      <p:to>
                                        <p:strVal val="visible"/>
                                      </p:to>
                                    </p:set>
                                    <p:animEffect transition="in" filter="fade">
                                      <p:cBhvr>
                                        <p:cTn id="14" dur="500"/>
                                        <p:tgtEl>
                                          <p:spTgt spid="17480"/>
                                        </p:tgtEl>
                                      </p:cBhvr>
                                    </p:animEffect>
                                    <p:anim calcmode="lin" valueType="num">
                                      <p:cBhvr>
                                        <p:cTn id="15" dur="500" fill="hold"/>
                                        <p:tgtEl>
                                          <p:spTgt spid="17480"/>
                                        </p:tgtEl>
                                        <p:attrNameLst>
                                          <p:attrName>ppt_x</p:attrName>
                                        </p:attrNameLst>
                                      </p:cBhvr>
                                      <p:tavLst>
                                        <p:tav tm="0">
                                          <p:val>
                                            <p:strVal val="#ppt_x-.1"/>
                                          </p:val>
                                        </p:tav>
                                        <p:tav tm="100000">
                                          <p:val>
                                            <p:strVal val="#ppt_x"/>
                                          </p:val>
                                        </p:tav>
                                      </p:tavLst>
                                    </p:anim>
                                    <p:anim calcmode="lin" valueType="num">
                                      <p:cBhvr>
                                        <p:cTn id="16" dur="500" fill="hold"/>
                                        <p:tgtEl>
                                          <p:spTgt spid="17480"/>
                                        </p:tgtEl>
                                        <p:attrNameLst>
                                          <p:attrName>ppt_y</p:attrName>
                                        </p:attrNameLst>
                                      </p:cBhvr>
                                      <p:tavLst>
                                        <p:tav tm="0">
                                          <p:val>
                                            <p:strVal val="#ppt_y"/>
                                          </p:val>
                                        </p:tav>
                                        <p:tav tm="100000">
                                          <p:val>
                                            <p:strVal val="#ppt_y"/>
                                          </p:val>
                                        </p:tav>
                                      </p:tavLst>
                                    </p:anim>
                                  </p:childTnLst>
                                </p:cTn>
                              </p:par>
                            </p:childTnLst>
                          </p:cTn>
                        </p:par>
                        <p:par>
                          <p:cTn id="17" fill="hold">
                            <p:stCondLst>
                              <p:cond delay="4950"/>
                            </p:stCondLst>
                            <p:childTnLst>
                              <p:par>
                                <p:cTn id="18" presetID="18" presetClass="entr" presetSubtype="6" fill="hold" grpId="0" nodeType="afterEffect">
                                  <p:stCondLst>
                                    <p:cond delay="0"/>
                                  </p:stCondLst>
                                  <p:childTnLst>
                                    <p:set>
                                      <p:cBhvr>
                                        <p:cTn id="19" dur="1" fill="hold">
                                          <p:stCondLst>
                                            <p:cond delay="0"/>
                                          </p:stCondLst>
                                        </p:cTn>
                                        <p:tgtEl>
                                          <p:spTgt spid="17478"/>
                                        </p:tgtEl>
                                        <p:attrNameLst>
                                          <p:attrName>style.visibility</p:attrName>
                                        </p:attrNameLst>
                                      </p:cBhvr>
                                      <p:to>
                                        <p:strVal val="visible"/>
                                      </p:to>
                                    </p:set>
                                    <p:animEffect transition="in" filter="strips(downRight)">
                                      <p:cBhvr>
                                        <p:cTn id="20" dur="2000"/>
                                        <p:tgtEl>
                                          <p:spTgt spid="17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78" grpId="0"/>
      <p:bldP spid="174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428625" y="0"/>
            <a:ext cx="8229600" cy="1143000"/>
          </a:xfrm>
        </p:spPr>
        <p:txBody>
          <a:bodyPr/>
          <a:lstStyle/>
          <a:p>
            <a:r>
              <a:rPr lang="el-GR" smtClean="0"/>
              <a:t>ΜΑΡΤΙΟΣ</a:t>
            </a:r>
          </a:p>
        </p:txBody>
      </p:sp>
      <p:graphicFrame>
        <p:nvGraphicFramePr>
          <p:cNvPr id="7" name="6 - Θέση περιεχομένου"/>
          <p:cNvGraphicFramePr>
            <a:graphicFrameLocks noGrp="1"/>
          </p:cNvGraphicFramePr>
          <p:nvPr>
            <p:ph idx="1"/>
          </p:nvPr>
        </p:nvGraphicFramePr>
        <p:xfrm>
          <a:off x="4286250" y="1571625"/>
          <a:ext cx="4543427" cy="2560320"/>
        </p:xfrm>
        <a:graphic>
          <a:graphicData uri="http://schemas.openxmlformats.org/drawingml/2006/table">
            <a:tbl>
              <a:tblPr firstRow="1" bandRow="1">
                <a:tableStyleId>{5C22544A-7EE6-4342-B048-85BDC9FD1C3A}</a:tableStyleId>
              </a:tblPr>
              <a:tblGrid>
                <a:gridCol w="649061"/>
                <a:gridCol w="649061"/>
                <a:gridCol w="649061"/>
                <a:gridCol w="649061"/>
                <a:gridCol w="649061"/>
                <a:gridCol w="649061"/>
                <a:gridCol w="649061"/>
              </a:tblGrid>
              <a:tr h="334102">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34102">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r>
              <a:tr h="334102">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r>
              <a:tr h="334102">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r>
              <a:tr h="334102">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r>
              <a:tr h="334102">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dirty="0"/>
                    </a:p>
                  </a:txBody>
                  <a:tcPr/>
                </a:tc>
              </a:tr>
              <a:tr h="334102">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18501" name="Picture 3"/>
          <p:cNvPicPr>
            <a:picLocks noChangeAspect="1" noChangeArrowheads="1"/>
          </p:cNvPicPr>
          <p:nvPr/>
        </p:nvPicPr>
        <p:blipFill>
          <a:blip r:embed="rId2" cstate="print"/>
          <a:srcRect/>
          <a:stretch>
            <a:fillRect/>
          </a:stretch>
        </p:blipFill>
        <p:spPr bwMode="auto">
          <a:xfrm>
            <a:off x="250825" y="1196975"/>
            <a:ext cx="3643313" cy="3643313"/>
          </a:xfrm>
          <a:prstGeom prst="rect">
            <a:avLst/>
          </a:prstGeom>
          <a:noFill/>
          <a:ln w="9525">
            <a:noFill/>
            <a:miter lim="800000"/>
            <a:headEnd/>
            <a:tailEnd/>
          </a:ln>
        </p:spPr>
      </p:pic>
      <p:sp>
        <p:nvSpPr>
          <p:cNvPr id="18502" name="8 - TextBox"/>
          <p:cNvSpPr txBox="1">
            <a:spLocks noChangeArrowheads="1"/>
          </p:cNvSpPr>
          <p:nvPr/>
        </p:nvSpPr>
        <p:spPr bwMode="auto">
          <a:xfrm>
            <a:off x="323850" y="5084763"/>
            <a:ext cx="8280400" cy="1187450"/>
          </a:xfrm>
          <a:prstGeom prst="rect">
            <a:avLst/>
          </a:prstGeom>
          <a:noFill/>
          <a:ln w="9525">
            <a:noFill/>
            <a:miter lim="800000"/>
            <a:headEnd/>
            <a:tailEnd/>
          </a:ln>
        </p:spPr>
        <p:txBody>
          <a:bodyPr>
            <a:spAutoFit/>
          </a:bodyPr>
          <a:lstStyle/>
          <a:p>
            <a:r>
              <a:rPr lang="el-GR" sz="1200">
                <a:latin typeface="Calibri" pitchFamily="34" charset="0"/>
              </a:rPr>
              <a:t>Ο πίνακας εικονίζει μια νεαρή κοπέλα με γυρισμένη τη γυμνή της πλάτη στο θεατή και το κεφάλι της στραμμένο προφίλ προς τα αριστερά. Τα μαλλιά της είναι καστανά, δεμένα με ένα μπλε φιόγκο στη κορυφή και σχηματίζουν πλεξούδα η οποία είναι μαζεμένη μπροστά από τον δεξί της ώμο. Το φόντο είναι σκούρο και προβάλλεται η μορφή. Το φως εισάγεται από τα δεξιά και πέφτει πάνω στη γυμνή της πλάτη. Έχει κόκκινα βαμμένα χείλη και διακρίνεται το σκουλαρίκι που φοράει στο αυτί. Έντονος είναι ο αισθησιασμός που κυριαρχεί στο έργο. Οι σκούροι καφέ τόνοι κυριαρχούν καθώς και το λευκό και το κίτρινο για τον φωτισμό</a:t>
            </a:r>
          </a:p>
        </p:txBody>
      </p:sp>
      <p:sp>
        <p:nvSpPr>
          <p:cNvPr id="18505" name="AutoShape 73">
            <a:hlinkClick r:id="" action="ppaction://hlinkshowjump?jump=previousslide"/>
          </p:cNvPr>
          <p:cNvSpPr>
            <a:spLocks noChangeArrowheads="1"/>
          </p:cNvSpPr>
          <p:nvPr/>
        </p:nvSpPr>
        <p:spPr bwMode="auto">
          <a:xfrm>
            <a:off x="7668344" y="652462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18506" name="AutoShape 74">
            <a:hlinkClick r:id="" action="ppaction://hlinkshowjump?jump=nextslide"/>
          </p:cNvPr>
          <p:cNvSpPr>
            <a:spLocks noChangeArrowheads="1"/>
          </p:cNvSpPr>
          <p:nvPr/>
        </p:nvSpPr>
        <p:spPr bwMode="auto">
          <a:xfrm>
            <a:off x="8388350"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18507" name="Text Box 75"/>
          <p:cNvSpPr txBox="1">
            <a:spLocks noChangeArrowheads="1"/>
          </p:cNvSpPr>
          <p:nvPr/>
        </p:nvSpPr>
        <p:spPr bwMode="auto">
          <a:xfrm>
            <a:off x="684213" y="4868863"/>
            <a:ext cx="2808287" cy="214312"/>
          </a:xfrm>
          <a:prstGeom prst="rect">
            <a:avLst/>
          </a:prstGeom>
          <a:noFill/>
          <a:ln w="9525">
            <a:noFill/>
            <a:miter lim="800000"/>
            <a:headEnd/>
            <a:tailEnd/>
          </a:ln>
          <a:effectLst/>
        </p:spPr>
        <p:txBody>
          <a:bodyPr>
            <a:spAutoFit/>
          </a:bodyPr>
          <a:lstStyle/>
          <a:p>
            <a:pPr>
              <a:spcBef>
                <a:spcPct val="50000"/>
              </a:spcBef>
            </a:pPr>
            <a:r>
              <a:rPr lang="el-GR" sz="800" b="1">
                <a:latin typeface="Calibri" pitchFamily="34" charset="0"/>
              </a:rPr>
              <a:t>Το κορίτσι με τη γυμνή πλάτη- Ροϊλός Γεώργιος Ν.</a:t>
            </a: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31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dissolve">
                                      <p:cBhvr>
                                        <p:cTn id="7" dur="2000"/>
                                        <p:tgtEl>
                                          <p:spTgt spid="18433"/>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8501"/>
                                        </p:tgtEl>
                                        <p:attrNameLst>
                                          <p:attrName>style.visibility</p:attrName>
                                        </p:attrNameLst>
                                      </p:cBhvr>
                                      <p:to>
                                        <p:strVal val="visible"/>
                                      </p:to>
                                    </p:set>
                                    <p:animEffect transition="in" filter="blinds(horizontal)">
                                      <p:cBhvr>
                                        <p:cTn id="11" dur="2000"/>
                                        <p:tgtEl>
                                          <p:spTgt spid="18501"/>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18507"/>
                                        </p:tgtEl>
                                        <p:attrNameLst>
                                          <p:attrName>style.visibility</p:attrName>
                                        </p:attrNameLst>
                                      </p:cBhvr>
                                      <p:to>
                                        <p:strVal val="visible"/>
                                      </p:to>
                                    </p:set>
                                    <p:animEffect transition="in" filter="fade">
                                      <p:cBhvr>
                                        <p:cTn id="14" dur="500"/>
                                        <p:tgtEl>
                                          <p:spTgt spid="18507"/>
                                        </p:tgtEl>
                                      </p:cBhvr>
                                    </p:animEffect>
                                    <p:anim calcmode="lin" valueType="num">
                                      <p:cBhvr>
                                        <p:cTn id="15" dur="500" fill="hold"/>
                                        <p:tgtEl>
                                          <p:spTgt spid="18507"/>
                                        </p:tgtEl>
                                        <p:attrNameLst>
                                          <p:attrName>ppt_x</p:attrName>
                                        </p:attrNameLst>
                                      </p:cBhvr>
                                      <p:tavLst>
                                        <p:tav tm="0">
                                          <p:val>
                                            <p:strVal val="#ppt_x-.1"/>
                                          </p:val>
                                        </p:tav>
                                        <p:tav tm="100000">
                                          <p:val>
                                            <p:strVal val="#ppt_x"/>
                                          </p:val>
                                        </p:tav>
                                      </p:tavLst>
                                    </p:anim>
                                    <p:anim calcmode="lin" valueType="num">
                                      <p:cBhvr>
                                        <p:cTn id="16" dur="500" fill="hold"/>
                                        <p:tgtEl>
                                          <p:spTgt spid="18507"/>
                                        </p:tgtEl>
                                        <p:attrNameLst>
                                          <p:attrName>ppt_y</p:attrName>
                                        </p:attrNameLst>
                                      </p:cBhvr>
                                      <p:tavLst>
                                        <p:tav tm="0">
                                          <p:val>
                                            <p:strVal val="#ppt_y"/>
                                          </p:val>
                                        </p:tav>
                                        <p:tav tm="100000">
                                          <p:val>
                                            <p:strVal val="#ppt_y"/>
                                          </p:val>
                                        </p:tav>
                                      </p:tavLst>
                                    </p:anim>
                                  </p:childTnLst>
                                </p:cTn>
                              </p:par>
                            </p:childTnLst>
                          </p:cTn>
                        </p:par>
                        <p:par>
                          <p:cTn id="17" fill="hold">
                            <p:stCondLst>
                              <p:cond delay="4450"/>
                            </p:stCondLst>
                            <p:childTnLst>
                              <p:par>
                                <p:cTn id="18" presetID="18" presetClass="entr" presetSubtype="6" fill="hold" grpId="0" nodeType="afterEffect">
                                  <p:stCondLst>
                                    <p:cond delay="0"/>
                                  </p:stCondLst>
                                  <p:childTnLst>
                                    <p:set>
                                      <p:cBhvr>
                                        <p:cTn id="19" dur="1" fill="hold">
                                          <p:stCondLst>
                                            <p:cond delay="0"/>
                                          </p:stCondLst>
                                        </p:cTn>
                                        <p:tgtEl>
                                          <p:spTgt spid="18502"/>
                                        </p:tgtEl>
                                        <p:attrNameLst>
                                          <p:attrName>style.visibility</p:attrName>
                                        </p:attrNameLst>
                                      </p:cBhvr>
                                      <p:to>
                                        <p:strVal val="visible"/>
                                      </p:to>
                                    </p:set>
                                    <p:animEffect transition="in" filter="strips(downRight)">
                                      <p:cBhvr>
                                        <p:cTn id="20" dur="2000"/>
                                        <p:tgtEl>
                                          <p:spTgt spid="18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502" grpId="0"/>
      <p:bldP spid="185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Τίτλος"/>
          <p:cNvSpPr>
            <a:spLocks noGrp="1"/>
          </p:cNvSpPr>
          <p:nvPr>
            <p:ph type="title"/>
          </p:nvPr>
        </p:nvSpPr>
        <p:spPr>
          <a:xfrm>
            <a:off x="500063" y="0"/>
            <a:ext cx="8229600" cy="1143000"/>
          </a:xfrm>
        </p:spPr>
        <p:txBody>
          <a:bodyPr/>
          <a:lstStyle/>
          <a:p>
            <a:r>
              <a:rPr lang="el-GR" smtClean="0"/>
              <a:t>ΑΠΡΙΛΙΟΣ</a:t>
            </a:r>
          </a:p>
        </p:txBody>
      </p:sp>
      <p:graphicFrame>
        <p:nvGraphicFramePr>
          <p:cNvPr id="5" name="4 - Θέση περιεχομένου"/>
          <p:cNvGraphicFramePr>
            <a:graphicFrameLocks noGrp="1"/>
          </p:cNvGraphicFramePr>
          <p:nvPr>
            <p:ph idx="1"/>
          </p:nvPr>
        </p:nvGraphicFramePr>
        <p:xfrm>
          <a:off x="4786313" y="1571625"/>
          <a:ext cx="4186238" cy="2560320"/>
        </p:xfrm>
        <a:graphic>
          <a:graphicData uri="http://schemas.openxmlformats.org/drawingml/2006/table">
            <a:tbl>
              <a:tblPr firstRow="1" bandRow="1">
                <a:tableStyleId>{5C22544A-7EE6-4342-B048-85BDC9FD1C3A}</a:tableStyleId>
              </a:tblPr>
              <a:tblGrid>
                <a:gridCol w="598034"/>
                <a:gridCol w="598034"/>
                <a:gridCol w="598034"/>
                <a:gridCol w="598034"/>
                <a:gridCol w="598034"/>
                <a:gridCol w="598034"/>
                <a:gridCol w="598034"/>
              </a:tblGrid>
              <a:tr h="364719">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64719">
                <a:tc>
                  <a:txBody>
                    <a:bodyPr/>
                    <a:lstStyle/>
                    <a:p>
                      <a:pPr algn="ct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r>
                        <a:rPr lang="en-US" dirty="0" smtClean="0"/>
                        <a:t>1</a:t>
                      </a:r>
                      <a:endParaRPr lang="el-GR" dirty="0"/>
                    </a:p>
                  </a:txBody>
                  <a:tcPr/>
                </a:tc>
              </a:tr>
              <a:tr h="364719">
                <a:tc>
                  <a:txBody>
                    <a:bodyPr/>
                    <a:lstStyle/>
                    <a:p>
                      <a:pPr algn="ctr"/>
                      <a:r>
                        <a:rPr lang="en-US" dirty="0" smtClean="0"/>
                        <a:t>2</a:t>
                      </a:r>
                      <a:endParaRPr lang="el-GR" dirty="0"/>
                    </a:p>
                  </a:txBody>
                  <a:tcPr/>
                </a:tc>
                <a:tc>
                  <a:txBody>
                    <a:bodyPr/>
                    <a:lstStyle/>
                    <a:p>
                      <a:pPr algn="ctr"/>
                      <a:r>
                        <a:rPr lang="en-US" dirty="0" smtClean="0"/>
                        <a:t>3</a:t>
                      </a:r>
                      <a:endParaRPr lang="el-GR" dirty="0"/>
                    </a:p>
                  </a:txBody>
                  <a:tcPr/>
                </a:tc>
                <a:tc>
                  <a:txBody>
                    <a:bodyPr/>
                    <a:lstStyle/>
                    <a:p>
                      <a:pPr algn="ctr"/>
                      <a:r>
                        <a:rPr lang="en-US" dirty="0" smtClean="0"/>
                        <a:t>4</a:t>
                      </a:r>
                      <a:endParaRPr lang="el-GR" dirty="0"/>
                    </a:p>
                  </a:txBody>
                  <a:tcPr/>
                </a:tc>
                <a:tc>
                  <a:txBody>
                    <a:bodyPr/>
                    <a:lstStyle/>
                    <a:p>
                      <a:pPr algn="ctr"/>
                      <a:r>
                        <a:rPr lang="en-US" dirty="0" smtClean="0"/>
                        <a:t>5</a:t>
                      </a:r>
                      <a:endParaRPr lang="el-GR" dirty="0"/>
                    </a:p>
                  </a:txBody>
                  <a:tcPr/>
                </a:tc>
                <a:tc>
                  <a:txBody>
                    <a:bodyPr/>
                    <a:lstStyle/>
                    <a:p>
                      <a:pPr algn="ctr"/>
                      <a:r>
                        <a:rPr lang="en-US" dirty="0" smtClean="0"/>
                        <a:t>6</a:t>
                      </a:r>
                      <a:endParaRPr lang="el-GR" dirty="0"/>
                    </a:p>
                  </a:txBody>
                  <a:tcPr/>
                </a:tc>
                <a:tc>
                  <a:txBody>
                    <a:bodyPr/>
                    <a:lstStyle/>
                    <a:p>
                      <a:pPr algn="ctr"/>
                      <a:r>
                        <a:rPr lang="en-US" dirty="0" smtClean="0"/>
                        <a:t>7</a:t>
                      </a:r>
                      <a:endParaRPr lang="el-GR" dirty="0"/>
                    </a:p>
                  </a:txBody>
                  <a:tcPr/>
                </a:tc>
                <a:tc>
                  <a:txBody>
                    <a:bodyPr/>
                    <a:lstStyle/>
                    <a:p>
                      <a:pPr algn="ctr"/>
                      <a:r>
                        <a:rPr lang="en-US" dirty="0" smtClean="0"/>
                        <a:t>8</a:t>
                      </a:r>
                      <a:endParaRPr lang="el-GR" dirty="0"/>
                    </a:p>
                  </a:txBody>
                  <a:tcPr/>
                </a:tc>
              </a:tr>
              <a:tr h="364719">
                <a:tc>
                  <a:txBody>
                    <a:bodyPr/>
                    <a:lstStyle/>
                    <a:p>
                      <a:pPr algn="ctr"/>
                      <a:r>
                        <a:rPr lang="en-US" dirty="0" smtClean="0"/>
                        <a:t>9</a:t>
                      </a:r>
                      <a:endParaRPr lang="el-GR" dirty="0"/>
                    </a:p>
                  </a:txBody>
                  <a:tcPr/>
                </a:tc>
                <a:tc>
                  <a:txBody>
                    <a:bodyPr/>
                    <a:lstStyle/>
                    <a:p>
                      <a:pPr algn="ctr"/>
                      <a:r>
                        <a:rPr lang="en-US" dirty="0" smtClean="0"/>
                        <a:t>10</a:t>
                      </a:r>
                      <a:endParaRPr lang="el-GR" dirty="0"/>
                    </a:p>
                  </a:txBody>
                  <a:tcPr/>
                </a:tc>
                <a:tc>
                  <a:txBody>
                    <a:bodyPr/>
                    <a:lstStyle/>
                    <a:p>
                      <a:pPr algn="ctr"/>
                      <a:r>
                        <a:rPr lang="en-US" dirty="0" smtClean="0"/>
                        <a:t>11</a:t>
                      </a:r>
                      <a:endParaRPr lang="el-GR" dirty="0"/>
                    </a:p>
                  </a:txBody>
                  <a:tcPr/>
                </a:tc>
                <a:tc>
                  <a:txBody>
                    <a:bodyPr/>
                    <a:lstStyle/>
                    <a:p>
                      <a:pPr algn="ctr"/>
                      <a:r>
                        <a:rPr lang="en-US" dirty="0" smtClean="0"/>
                        <a:t>12</a:t>
                      </a:r>
                      <a:endParaRPr lang="el-GR" dirty="0"/>
                    </a:p>
                  </a:txBody>
                  <a:tcPr/>
                </a:tc>
                <a:tc>
                  <a:txBody>
                    <a:bodyPr/>
                    <a:lstStyle/>
                    <a:p>
                      <a:pPr algn="ctr"/>
                      <a:r>
                        <a:rPr lang="en-US" dirty="0" smtClean="0"/>
                        <a:t>13</a:t>
                      </a:r>
                      <a:endParaRPr lang="el-GR" dirty="0"/>
                    </a:p>
                  </a:txBody>
                  <a:tcPr/>
                </a:tc>
                <a:tc>
                  <a:txBody>
                    <a:bodyPr/>
                    <a:lstStyle/>
                    <a:p>
                      <a:pPr algn="ctr"/>
                      <a:r>
                        <a:rPr lang="en-US" dirty="0" smtClean="0"/>
                        <a:t>14</a:t>
                      </a:r>
                      <a:endParaRPr lang="el-GR" dirty="0"/>
                    </a:p>
                  </a:txBody>
                  <a:tcPr/>
                </a:tc>
                <a:tc>
                  <a:txBody>
                    <a:bodyPr/>
                    <a:lstStyle/>
                    <a:p>
                      <a:pPr algn="ctr"/>
                      <a:r>
                        <a:rPr lang="en-US" dirty="0" smtClean="0"/>
                        <a:t>15</a:t>
                      </a:r>
                      <a:endParaRPr lang="el-GR" dirty="0"/>
                    </a:p>
                  </a:txBody>
                  <a:tcPr/>
                </a:tc>
              </a:tr>
              <a:tr h="364719">
                <a:tc>
                  <a:txBody>
                    <a:bodyPr/>
                    <a:lstStyle/>
                    <a:p>
                      <a:pPr algn="ctr"/>
                      <a:r>
                        <a:rPr lang="en-US" dirty="0" smtClean="0"/>
                        <a:t>16</a:t>
                      </a:r>
                      <a:endParaRPr lang="el-GR" dirty="0"/>
                    </a:p>
                  </a:txBody>
                  <a:tcPr/>
                </a:tc>
                <a:tc>
                  <a:txBody>
                    <a:bodyPr/>
                    <a:lstStyle/>
                    <a:p>
                      <a:pPr algn="ctr"/>
                      <a:r>
                        <a:rPr lang="en-US" dirty="0" smtClean="0"/>
                        <a:t>17</a:t>
                      </a:r>
                      <a:endParaRPr lang="el-GR" dirty="0"/>
                    </a:p>
                  </a:txBody>
                  <a:tcPr/>
                </a:tc>
                <a:tc>
                  <a:txBody>
                    <a:bodyPr/>
                    <a:lstStyle/>
                    <a:p>
                      <a:pPr algn="ctr"/>
                      <a:r>
                        <a:rPr lang="en-US" dirty="0" smtClean="0"/>
                        <a:t>18</a:t>
                      </a:r>
                      <a:endParaRPr lang="el-GR" dirty="0"/>
                    </a:p>
                  </a:txBody>
                  <a:tcPr/>
                </a:tc>
                <a:tc>
                  <a:txBody>
                    <a:bodyPr/>
                    <a:lstStyle/>
                    <a:p>
                      <a:pPr algn="ctr"/>
                      <a:r>
                        <a:rPr lang="en-US" dirty="0" smtClean="0"/>
                        <a:t>19</a:t>
                      </a:r>
                      <a:endParaRPr lang="el-GR" dirty="0"/>
                    </a:p>
                  </a:txBody>
                  <a:tcPr/>
                </a:tc>
                <a:tc>
                  <a:txBody>
                    <a:bodyPr/>
                    <a:lstStyle/>
                    <a:p>
                      <a:pPr algn="ctr"/>
                      <a:r>
                        <a:rPr lang="en-US" dirty="0" smtClean="0"/>
                        <a:t>20</a:t>
                      </a:r>
                      <a:endParaRPr lang="el-GR" dirty="0"/>
                    </a:p>
                  </a:txBody>
                  <a:tcPr/>
                </a:tc>
                <a:tc>
                  <a:txBody>
                    <a:bodyPr/>
                    <a:lstStyle/>
                    <a:p>
                      <a:pPr algn="ctr"/>
                      <a:r>
                        <a:rPr lang="en-US" dirty="0" smtClean="0"/>
                        <a:t>21</a:t>
                      </a:r>
                      <a:endParaRPr lang="el-GR" dirty="0"/>
                    </a:p>
                  </a:txBody>
                  <a:tcPr/>
                </a:tc>
                <a:tc>
                  <a:txBody>
                    <a:bodyPr/>
                    <a:lstStyle/>
                    <a:p>
                      <a:pPr algn="ctr"/>
                      <a:r>
                        <a:rPr lang="en-US" dirty="0" smtClean="0"/>
                        <a:t>22</a:t>
                      </a:r>
                      <a:endParaRPr lang="el-GR" dirty="0"/>
                    </a:p>
                  </a:txBody>
                  <a:tcPr/>
                </a:tc>
              </a:tr>
              <a:tr h="364719">
                <a:tc>
                  <a:txBody>
                    <a:bodyPr/>
                    <a:lstStyle/>
                    <a:p>
                      <a:pPr algn="ctr"/>
                      <a:r>
                        <a:rPr lang="en-US" dirty="0" smtClean="0"/>
                        <a:t>23</a:t>
                      </a:r>
                      <a:endParaRPr lang="el-GR" dirty="0"/>
                    </a:p>
                  </a:txBody>
                  <a:tcPr/>
                </a:tc>
                <a:tc>
                  <a:txBody>
                    <a:bodyPr/>
                    <a:lstStyle/>
                    <a:p>
                      <a:pPr algn="ctr"/>
                      <a:r>
                        <a:rPr lang="en-US" dirty="0" smtClean="0"/>
                        <a:t>24</a:t>
                      </a:r>
                      <a:endParaRPr lang="el-GR" dirty="0"/>
                    </a:p>
                  </a:txBody>
                  <a:tcPr/>
                </a:tc>
                <a:tc>
                  <a:txBody>
                    <a:bodyPr/>
                    <a:lstStyle/>
                    <a:p>
                      <a:pPr algn="ctr"/>
                      <a:r>
                        <a:rPr lang="en-US" dirty="0" smtClean="0"/>
                        <a:t>25</a:t>
                      </a:r>
                      <a:endParaRPr lang="el-GR" dirty="0"/>
                    </a:p>
                  </a:txBody>
                  <a:tcPr/>
                </a:tc>
                <a:tc>
                  <a:txBody>
                    <a:bodyPr/>
                    <a:lstStyle/>
                    <a:p>
                      <a:pPr algn="ctr"/>
                      <a:r>
                        <a:rPr lang="en-US" dirty="0" smtClean="0"/>
                        <a:t>26</a:t>
                      </a:r>
                      <a:endParaRPr lang="el-GR" dirty="0"/>
                    </a:p>
                  </a:txBody>
                  <a:tcPr/>
                </a:tc>
                <a:tc>
                  <a:txBody>
                    <a:bodyPr/>
                    <a:lstStyle/>
                    <a:p>
                      <a:pPr algn="ctr"/>
                      <a:r>
                        <a:rPr lang="en-US" dirty="0" smtClean="0"/>
                        <a:t>27</a:t>
                      </a:r>
                      <a:endParaRPr lang="el-GR" dirty="0"/>
                    </a:p>
                  </a:txBody>
                  <a:tcPr/>
                </a:tc>
                <a:tc>
                  <a:txBody>
                    <a:bodyPr/>
                    <a:lstStyle/>
                    <a:p>
                      <a:pPr algn="ctr"/>
                      <a:r>
                        <a:rPr lang="en-US" dirty="0" smtClean="0"/>
                        <a:t>28</a:t>
                      </a:r>
                      <a:endParaRPr lang="el-GR" dirty="0"/>
                    </a:p>
                  </a:txBody>
                  <a:tcPr/>
                </a:tc>
                <a:tc>
                  <a:txBody>
                    <a:bodyPr/>
                    <a:lstStyle/>
                    <a:p>
                      <a:pPr algn="ctr"/>
                      <a:r>
                        <a:rPr lang="en-US" dirty="0" smtClean="0"/>
                        <a:t>29</a:t>
                      </a:r>
                      <a:endParaRPr lang="el-GR" dirty="0"/>
                    </a:p>
                  </a:txBody>
                  <a:tcPr/>
                </a:tc>
              </a:tr>
              <a:tr h="364719">
                <a:tc>
                  <a:txBody>
                    <a:bodyPr/>
                    <a:lstStyle/>
                    <a:p>
                      <a:pPr algn="ctr"/>
                      <a:r>
                        <a:rPr lang="en-US" dirty="0" smtClean="0"/>
                        <a:t>30</a:t>
                      </a: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r>
            </a:tbl>
          </a:graphicData>
        </a:graphic>
      </p:graphicFrame>
      <p:pic>
        <p:nvPicPr>
          <p:cNvPr id="19525" name="Picture 2" descr="new"/>
          <p:cNvPicPr>
            <a:picLocks noChangeAspect="1" noChangeArrowheads="1"/>
          </p:cNvPicPr>
          <p:nvPr/>
        </p:nvPicPr>
        <p:blipFill>
          <a:blip r:embed="rId2" cstate="print"/>
          <a:srcRect/>
          <a:stretch>
            <a:fillRect/>
          </a:stretch>
        </p:blipFill>
        <p:spPr bwMode="auto">
          <a:xfrm>
            <a:off x="179388" y="1341438"/>
            <a:ext cx="4429125" cy="3000375"/>
          </a:xfrm>
          <a:prstGeom prst="rect">
            <a:avLst/>
          </a:prstGeom>
          <a:noFill/>
          <a:ln w="9525">
            <a:noFill/>
            <a:miter lim="800000"/>
            <a:headEnd/>
            <a:tailEnd/>
          </a:ln>
        </p:spPr>
      </p:pic>
      <p:sp>
        <p:nvSpPr>
          <p:cNvPr id="19526" name="7 - TextBox"/>
          <p:cNvSpPr txBox="1">
            <a:spLocks noChangeArrowheads="1"/>
          </p:cNvSpPr>
          <p:nvPr/>
        </p:nvSpPr>
        <p:spPr bwMode="auto">
          <a:xfrm>
            <a:off x="250825" y="4868863"/>
            <a:ext cx="8497888" cy="1187450"/>
          </a:xfrm>
          <a:prstGeom prst="rect">
            <a:avLst/>
          </a:prstGeom>
          <a:noFill/>
          <a:ln w="9525">
            <a:noFill/>
            <a:miter lim="800000"/>
            <a:headEnd/>
            <a:tailEnd/>
          </a:ln>
        </p:spPr>
        <p:txBody>
          <a:bodyPr>
            <a:spAutoFit/>
          </a:bodyPr>
          <a:lstStyle/>
          <a:p>
            <a:pPr algn="just"/>
            <a:r>
              <a:rPr lang="el-GR" sz="1200">
                <a:latin typeface="Calibri" pitchFamily="34" charset="0"/>
              </a:rPr>
              <a:t>Αποσπασματική εικόνα της λίμνης της Βουλιαγμένης. Η ίδια η λίμνη βεβαίως καταλαμβάνει το πρώτο επίπεδο και το μισό σχεδόν της επιφάνειας του πίνακα. Το νερό αποδίδεται με πολύ σκούρο χρωματισμό και πάνω από αυτό ορθώνεται μικρός λόφος. Ιδιαίτερο ενδιαφέρον παρουσιάζει το σημείο αντανάκλασης των πετρωμάτων στη λίμνη. Η σύνθεση είναι απλή στη δομή της: χωρίζεται σε δύο μέρη. Απλοποιημένες φόρμες και γεωμετρικές σχηματοποιήσεις επιστρατεύονται για την απόδοση των βράχων. Η απεικόνιση φέρνει στο νου μας την πραγματική εικόνα του τοπίου - δεν πρόκειται βέβαια για ρεαλισμό, αλλά υπάρχουν ομοιότητες με το χαρακτηριστικό αυτό σημείο της Βουλιαγμένης.</a:t>
            </a:r>
          </a:p>
        </p:txBody>
      </p:sp>
      <p:sp>
        <p:nvSpPr>
          <p:cNvPr id="19529" name="AutoShape 73">
            <a:hlinkClick r:id="" action="ppaction://hlinkshowjump?jump=previousslide"/>
          </p:cNvPr>
          <p:cNvSpPr>
            <a:spLocks noChangeArrowheads="1"/>
          </p:cNvSpPr>
          <p:nvPr/>
        </p:nvSpPr>
        <p:spPr bwMode="auto">
          <a:xfrm>
            <a:off x="7567564" y="6476020"/>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19530" name="AutoShape 74">
            <a:hlinkClick r:id="" action="ppaction://hlinkshowjump?jump=nextslide"/>
          </p:cNvPr>
          <p:cNvSpPr>
            <a:spLocks noChangeArrowheads="1"/>
          </p:cNvSpPr>
          <p:nvPr/>
        </p:nvSpPr>
        <p:spPr bwMode="auto">
          <a:xfrm>
            <a:off x="8316913" y="6476020"/>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19531" name="Text Box 75"/>
          <p:cNvSpPr txBox="1">
            <a:spLocks noChangeArrowheads="1"/>
          </p:cNvSpPr>
          <p:nvPr/>
        </p:nvSpPr>
        <p:spPr bwMode="auto">
          <a:xfrm>
            <a:off x="971550" y="4508500"/>
            <a:ext cx="2590800" cy="214313"/>
          </a:xfrm>
          <a:prstGeom prst="rect">
            <a:avLst/>
          </a:prstGeom>
          <a:noFill/>
          <a:ln w="9525">
            <a:noFill/>
            <a:miter lim="800000"/>
            <a:headEnd/>
            <a:tailEnd/>
          </a:ln>
          <a:effectLst/>
        </p:spPr>
        <p:txBody>
          <a:bodyPr>
            <a:spAutoFit/>
          </a:bodyPr>
          <a:lstStyle/>
          <a:p>
            <a:r>
              <a:rPr lang="el-GR" sz="800" b="1">
                <a:latin typeface="Calibri" pitchFamily="34" charset="0"/>
              </a:rPr>
              <a:t>Η λίμνη της Βουλιαγμένης- Φερεκείδης Νικόλαος </a:t>
            </a:r>
            <a:endParaRPr lang="el-GR" sz="800">
              <a:latin typeface="Calibri" pitchFamily="34" charset="0"/>
            </a:endParaRP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361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dissolve">
                                      <p:cBhvr>
                                        <p:cTn id="7" dur="2000"/>
                                        <p:tgtEl>
                                          <p:spTgt spid="19457"/>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9525"/>
                                        </p:tgtEl>
                                        <p:attrNameLst>
                                          <p:attrName>style.visibility</p:attrName>
                                        </p:attrNameLst>
                                      </p:cBhvr>
                                      <p:to>
                                        <p:strVal val="visible"/>
                                      </p:to>
                                    </p:set>
                                    <p:animEffect transition="in" filter="checkerboard(across)">
                                      <p:cBhvr>
                                        <p:cTn id="11" dur="2000"/>
                                        <p:tgtEl>
                                          <p:spTgt spid="19525"/>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19531"/>
                                        </p:tgtEl>
                                        <p:attrNameLst>
                                          <p:attrName>style.visibility</p:attrName>
                                        </p:attrNameLst>
                                      </p:cBhvr>
                                      <p:to>
                                        <p:strVal val="visible"/>
                                      </p:to>
                                    </p:set>
                                    <p:animEffect transition="in" filter="fade">
                                      <p:cBhvr>
                                        <p:cTn id="14" dur="500"/>
                                        <p:tgtEl>
                                          <p:spTgt spid="19531"/>
                                        </p:tgtEl>
                                      </p:cBhvr>
                                    </p:animEffect>
                                    <p:anim calcmode="lin" valueType="num">
                                      <p:cBhvr>
                                        <p:cTn id="15" dur="500" fill="hold"/>
                                        <p:tgtEl>
                                          <p:spTgt spid="19531"/>
                                        </p:tgtEl>
                                        <p:attrNameLst>
                                          <p:attrName>ppt_x</p:attrName>
                                        </p:attrNameLst>
                                      </p:cBhvr>
                                      <p:tavLst>
                                        <p:tav tm="0">
                                          <p:val>
                                            <p:strVal val="#ppt_x-.1"/>
                                          </p:val>
                                        </p:tav>
                                        <p:tav tm="100000">
                                          <p:val>
                                            <p:strVal val="#ppt_x"/>
                                          </p:val>
                                        </p:tav>
                                      </p:tavLst>
                                    </p:anim>
                                    <p:anim calcmode="lin" valueType="num">
                                      <p:cBhvr>
                                        <p:cTn id="16" dur="500" fill="hold"/>
                                        <p:tgtEl>
                                          <p:spTgt spid="19531"/>
                                        </p:tgtEl>
                                        <p:attrNameLst>
                                          <p:attrName>ppt_y</p:attrName>
                                        </p:attrNameLst>
                                      </p:cBhvr>
                                      <p:tavLst>
                                        <p:tav tm="0">
                                          <p:val>
                                            <p:strVal val="#ppt_y"/>
                                          </p:val>
                                        </p:tav>
                                        <p:tav tm="100000">
                                          <p:val>
                                            <p:strVal val="#ppt_y"/>
                                          </p:val>
                                        </p:tav>
                                      </p:tavLst>
                                    </p:anim>
                                  </p:childTnLst>
                                </p:cTn>
                              </p:par>
                            </p:childTnLst>
                          </p:cTn>
                        </p:par>
                        <p:par>
                          <p:cTn id="17" fill="hold">
                            <p:stCondLst>
                              <p:cond delay="4450"/>
                            </p:stCondLst>
                            <p:childTnLst>
                              <p:par>
                                <p:cTn id="18" presetID="18" presetClass="entr" presetSubtype="6" fill="hold" grpId="0" nodeType="afterEffect">
                                  <p:stCondLst>
                                    <p:cond delay="0"/>
                                  </p:stCondLst>
                                  <p:childTnLst>
                                    <p:set>
                                      <p:cBhvr>
                                        <p:cTn id="19" dur="1" fill="hold">
                                          <p:stCondLst>
                                            <p:cond delay="0"/>
                                          </p:stCondLst>
                                        </p:cTn>
                                        <p:tgtEl>
                                          <p:spTgt spid="19526"/>
                                        </p:tgtEl>
                                        <p:attrNameLst>
                                          <p:attrName>style.visibility</p:attrName>
                                        </p:attrNameLst>
                                      </p:cBhvr>
                                      <p:to>
                                        <p:strVal val="visible"/>
                                      </p:to>
                                    </p:set>
                                    <p:animEffect transition="in" filter="strips(downRight)">
                                      <p:cBhvr>
                                        <p:cTn id="20" dur="2000"/>
                                        <p:tgtEl>
                                          <p:spTgt spid="19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526" grpId="0"/>
      <p:bldP spid="19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a:xfrm>
            <a:off x="357188" y="0"/>
            <a:ext cx="8229600" cy="1143000"/>
          </a:xfrm>
        </p:spPr>
        <p:txBody>
          <a:bodyPr/>
          <a:lstStyle/>
          <a:p>
            <a:r>
              <a:rPr lang="el-GR" smtClean="0"/>
              <a:t>ΜΑΪΟΣ</a:t>
            </a:r>
          </a:p>
        </p:txBody>
      </p:sp>
      <p:graphicFrame>
        <p:nvGraphicFramePr>
          <p:cNvPr id="5" name="4 - Θέση περιεχομένου"/>
          <p:cNvGraphicFramePr>
            <a:graphicFrameLocks noGrp="1"/>
          </p:cNvGraphicFramePr>
          <p:nvPr>
            <p:ph idx="1"/>
          </p:nvPr>
        </p:nvGraphicFramePr>
        <p:xfrm>
          <a:off x="4357688" y="1643063"/>
          <a:ext cx="4471992" cy="2560320"/>
        </p:xfrm>
        <a:graphic>
          <a:graphicData uri="http://schemas.openxmlformats.org/drawingml/2006/table">
            <a:tbl>
              <a:tblPr firstRow="1" bandRow="1">
                <a:tableStyleId>{5C22544A-7EE6-4342-B048-85BDC9FD1C3A}</a:tableStyleId>
              </a:tblPr>
              <a:tblGrid>
                <a:gridCol w="638856"/>
                <a:gridCol w="638856"/>
                <a:gridCol w="638856"/>
                <a:gridCol w="638856"/>
                <a:gridCol w="638856"/>
                <a:gridCol w="638856"/>
                <a:gridCol w="638856"/>
              </a:tblGrid>
              <a:tr h="334102">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34102">
                <a:tc>
                  <a:txBody>
                    <a:bodyPr/>
                    <a:lstStyle/>
                    <a:p>
                      <a:pPr algn="ctr"/>
                      <a:endParaRPr lang="el-GR" dirty="0"/>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r>
              <a:tr h="334102">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r>
              <a:tr h="334102">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r>
              <a:tr h="334102">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r>
              <a:tr h="334102">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r>
              <a:tr h="334102">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pic>
        <p:nvPicPr>
          <p:cNvPr id="20549" name="Picture 3" descr="μαιος"/>
          <p:cNvPicPr>
            <a:picLocks noChangeAspect="1" noChangeArrowheads="1"/>
          </p:cNvPicPr>
          <p:nvPr/>
        </p:nvPicPr>
        <p:blipFill>
          <a:blip r:embed="rId2" cstate="print"/>
          <a:srcRect/>
          <a:stretch>
            <a:fillRect/>
          </a:stretch>
        </p:blipFill>
        <p:spPr bwMode="auto">
          <a:xfrm>
            <a:off x="107950" y="1484313"/>
            <a:ext cx="4071938" cy="2928937"/>
          </a:xfrm>
          <a:prstGeom prst="rect">
            <a:avLst/>
          </a:prstGeom>
          <a:noFill/>
          <a:ln w="9525">
            <a:noFill/>
            <a:miter lim="800000"/>
            <a:headEnd/>
            <a:tailEnd/>
          </a:ln>
        </p:spPr>
      </p:pic>
      <p:sp>
        <p:nvSpPr>
          <p:cNvPr id="20550" name="7 - TextBox"/>
          <p:cNvSpPr txBox="1">
            <a:spLocks noChangeArrowheads="1"/>
          </p:cNvSpPr>
          <p:nvPr/>
        </p:nvSpPr>
        <p:spPr bwMode="auto">
          <a:xfrm>
            <a:off x="323850" y="4941888"/>
            <a:ext cx="8280400" cy="1004887"/>
          </a:xfrm>
          <a:prstGeom prst="rect">
            <a:avLst/>
          </a:prstGeom>
          <a:noFill/>
          <a:ln w="9525">
            <a:noFill/>
            <a:miter lim="800000"/>
            <a:headEnd/>
            <a:tailEnd/>
          </a:ln>
        </p:spPr>
        <p:txBody>
          <a:bodyPr>
            <a:spAutoFit/>
          </a:bodyPr>
          <a:lstStyle/>
          <a:p>
            <a:pPr algn="just"/>
            <a:r>
              <a:rPr lang="el-GR" sz="1200">
                <a:latin typeface="Calibri" pitchFamily="34" charset="0"/>
              </a:rPr>
              <a:t>Η ανθογραφία, ένα είδος που εντάσσεται στην ευρύτερη κατηγορία της νεκρής φύσης, καλλιεργήθηκε από πολλούς Έλληνες ζωγράφους του 19ου και 20ού αιώνα, καθώς δημιουργούσε μία πληθώρα συνθετικών και χρωματικών δυνατοτήτων. Στο έργο αυτό, ο Δούκας αξιοποιεί την αντίθεση μεταξύ ψυχρών και θερμών χρωματικών τόνων, δίνοντας παράλληλα έμφαση στο ρόλο του φωτός που εισβάλλει από τα αριστερά. Το αποτέλεσμα δίνει μία αίσθηση αφηρημένης διατύπωσης, παρά την αληθοφάνεια της εικόνας.</a:t>
            </a:r>
          </a:p>
        </p:txBody>
      </p:sp>
      <p:sp>
        <p:nvSpPr>
          <p:cNvPr id="20553" name="AutoShape 73">
            <a:hlinkClick r:id="" action="ppaction://hlinkshowjump?jump=previousslide"/>
          </p:cNvPr>
          <p:cNvSpPr>
            <a:spLocks noChangeArrowheads="1"/>
          </p:cNvSpPr>
          <p:nvPr/>
        </p:nvSpPr>
        <p:spPr bwMode="auto">
          <a:xfrm>
            <a:off x="7548256" y="652462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0554" name="AutoShape 74">
            <a:hlinkClick r:id="" action="ppaction://hlinkshowjump?jump=nextslide"/>
          </p:cNvPr>
          <p:cNvSpPr>
            <a:spLocks noChangeArrowheads="1"/>
          </p:cNvSpPr>
          <p:nvPr/>
        </p:nvSpPr>
        <p:spPr bwMode="auto">
          <a:xfrm>
            <a:off x="8263696"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0555" name="Text Box 75"/>
          <p:cNvSpPr txBox="1">
            <a:spLocks noChangeArrowheads="1"/>
          </p:cNvSpPr>
          <p:nvPr/>
        </p:nvSpPr>
        <p:spPr bwMode="auto">
          <a:xfrm>
            <a:off x="1258888" y="4437063"/>
            <a:ext cx="1728787" cy="366712"/>
          </a:xfrm>
          <a:prstGeom prst="rect">
            <a:avLst/>
          </a:prstGeom>
          <a:noFill/>
          <a:ln w="9525">
            <a:noFill/>
            <a:miter lim="800000"/>
            <a:headEnd/>
            <a:tailEnd/>
          </a:ln>
          <a:effectLst/>
        </p:spPr>
        <p:txBody>
          <a:bodyPr>
            <a:spAutoFit/>
          </a:bodyPr>
          <a:lstStyle/>
          <a:p>
            <a:r>
              <a:rPr lang="el-GR" sz="800" b="1">
                <a:latin typeface="Calibri" pitchFamily="34" charset="0"/>
              </a:rPr>
              <a:t>Λουλούδια- Δούκας Έκτωρ</a:t>
            </a:r>
            <a:r>
              <a:rPr lang="el-GR" b="1"/>
              <a:t> </a:t>
            </a:r>
            <a:endParaRPr lang="el-G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205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2000"/>
                                        <p:tgtEl>
                                          <p:spTgt spid="2048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49"/>
                                        </p:tgtEl>
                                        <p:attrNameLst>
                                          <p:attrName>style.visibility</p:attrName>
                                        </p:attrNameLst>
                                      </p:cBhvr>
                                      <p:to>
                                        <p:strVal val="visible"/>
                                      </p:to>
                                    </p:set>
                                    <p:animEffect transition="in" filter="fade">
                                      <p:cBhvr>
                                        <p:cTn id="11" dur="2000"/>
                                        <p:tgtEl>
                                          <p:spTgt spid="20549"/>
                                        </p:tgtEl>
                                      </p:cBhvr>
                                    </p:animEffect>
                                  </p:childTnLst>
                                </p:cTn>
                              </p:par>
                              <p:par>
                                <p:cTn id="12" presetID="40" presetClass="entr" presetSubtype="0" fill="hold" nodeType="withEffect">
                                  <p:stCondLst>
                                    <p:cond delay="0"/>
                                  </p:stCondLst>
                                  <p:iterate type="lt">
                                    <p:tmPct val="10000"/>
                                  </p:iterate>
                                  <p:childTnLst>
                                    <p:set>
                                      <p:cBhvr>
                                        <p:cTn id="13" dur="1" fill="hold">
                                          <p:stCondLst>
                                            <p:cond delay="0"/>
                                          </p:stCondLst>
                                        </p:cTn>
                                        <p:tgtEl>
                                          <p:spTgt spid="20555">
                                            <p:txEl>
                                              <p:pRg st="0" end="0"/>
                                            </p:txEl>
                                          </p:spTgt>
                                        </p:tgtEl>
                                        <p:attrNameLst>
                                          <p:attrName>style.visibility</p:attrName>
                                        </p:attrNameLst>
                                      </p:cBhvr>
                                      <p:to>
                                        <p:strVal val="visible"/>
                                      </p:to>
                                    </p:set>
                                    <p:animEffect transition="in" filter="fade">
                                      <p:cBhvr>
                                        <p:cTn id="14" dur="500"/>
                                        <p:tgtEl>
                                          <p:spTgt spid="20555">
                                            <p:txEl>
                                              <p:pRg st="0" end="0"/>
                                            </p:txEl>
                                          </p:spTgt>
                                        </p:tgtEl>
                                      </p:cBhvr>
                                    </p:animEffect>
                                    <p:anim calcmode="lin" valueType="num">
                                      <p:cBhvr>
                                        <p:cTn id="15" dur="500" fill="hold"/>
                                        <p:tgtEl>
                                          <p:spTgt spid="2055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0555">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18" presetClass="entr" presetSubtype="6" fill="hold" grpId="0" nodeType="afterEffect">
                                  <p:stCondLst>
                                    <p:cond delay="0"/>
                                  </p:stCondLst>
                                  <p:childTnLst>
                                    <p:set>
                                      <p:cBhvr>
                                        <p:cTn id="19" dur="1" fill="hold">
                                          <p:stCondLst>
                                            <p:cond delay="0"/>
                                          </p:stCondLst>
                                        </p:cTn>
                                        <p:tgtEl>
                                          <p:spTgt spid="20550"/>
                                        </p:tgtEl>
                                        <p:attrNameLst>
                                          <p:attrName>style.visibility</p:attrName>
                                        </p:attrNameLst>
                                      </p:cBhvr>
                                      <p:to>
                                        <p:strVal val="visible"/>
                                      </p:to>
                                    </p:set>
                                    <p:animEffect transition="in" filter="strips(downRight)">
                                      <p:cBhvr>
                                        <p:cTn id="20" dur="2000"/>
                                        <p:tgtEl>
                                          <p:spTgt spid="20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5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a:xfrm>
            <a:off x="357188" y="0"/>
            <a:ext cx="8229600" cy="1143000"/>
          </a:xfrm>
        </p:spPr>
        <p:txBody>
          <a:bodyPr/>
          <a:lstStyle/>
          <a:p>
            <a:r>
              <a:rPr lang="el-GR" smtClean="0"/>
              <a:t>ΙΟΥΝΙΟΣ</a:t>
            </a:r>
          </a:p>
        </p:txBody>
      </p:sp>
      <p:graphicFrame>
        <p:nvGraphicFramePr>
          <p:cNvPr id="3" name="Θέση περιεχομένου 2"/>
          <p:cNvGraphicFramePr>
            <a:graphicFrameLocks noGrp="1"/>
          </p:cNvGraphicFramePr>
          <p:nvPr>
            <p:ph idx="1"/>
          </p:nvPr>
        </p:nvGraphicFramePr>
        <p:xfrm>
          <a:off x="4643438" y="1633538"/>
          <a:ext cx="4341162" cy="2590800"/>
        </p:xfrm>
        <a:graphic>
          <a:graphicData uri="http://schemas.openxmlformats.org/drawingml/2006/table">
            <a:tbl>
              <a:tblPr firstRow="1" bandRow="1">
                <a:tableStyleId>{5C22544A-7EE6-4342-B048-85BDC9FD1C3A}</a:tableStyleId>
              </a:tblPr>
              <a:tblGrid>
                <a:gridCol w="620166"/>
                <a:gridCol w="620166"/>
                <a:gridCol w="620166"/>
                <a:gridCol w="620166"/>
                <a:gridCol w="620166"/>
                <a:gridCol w="620166"/>
                <a:gridCol w="620166"/>
              </a:tblGrid>
              <a:tr h="370840">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70840">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r>
              <a:tr h="122416">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r>
              <a:tr h="370840">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r>
              <a:tr h="370840">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r>
              <a:tr h="370840">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endParaRPr lang="el-GR" dirty="0"/>
                    </a:p>
                  </a:txBody>
                  <a:tcPr/>
                </a:tc>
              </a:tr>
              <a:tr h="370840">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1573" name="Picture 2" descr="ioynios"/>
          <p:cNvPicPr>
            <a:picLocks noChangeAspect="1" noChangeArrowheads="1"/>
          </p:cNvPicPr>
          <p:nvPr/>
        </p:nvPicPr>
        <p:blipFill>
          <a:blip r:embed="rId2" cstate="print"/>
          <a:srcRect/>
          <a:stretch>
            <a:fillRect/>
          </a:stretch>
        </p:blipFill>
        <p:spPr bwMode="auto">
          <a:xfrm>
            <a:off x="250825" y="1412875"/>
            <a:ext cx="4176713" cy="2879725"/>
          </a:xfrm>
          <a:prstGeom prst="rect">
            <a:avLst/>
          </a:prstGeom>
          <a:noFill/>
          <a:ln w="9525">
            <a:noFill/>
            <a:miter lim="800000"/>
            <a:headEnd/>
            <a:tailEnd/>
          </a:ln>
        </p:spPr>
      </p:pic>
      <p:sp>
        <p:nvSpPr>
          <p:cNvPr id="21574" name="TextBox 6"/>
          <p:cNvSpPr txBox="1">
            <a:spLocks noChangeArrowheads="1"/>
          </p:cNvSpPr>
          <p:nvPr/>
        </p:nvSpPr>
        <p:spPr bwMode="auto">
          <a:xfrm>
            <a:off x="250825" y="4724400"/>
            <a:ext cx="8353425" cy="1370013"/>
          </a:xfrm>
          <a:prstGeom prst="rect">
            <a:avLst/>
          </a:prstGeom>
          <a:noFill/>
          <a:ln w="9525">
            <a:noFill/>
            <a:miter lim="800000"/>
            <a:headEnd/>
            <a:tailEnd/>
          </a:ln>
        </p:spPr>
        <p:txBody>
          <a:bodyPr>
            <a:spAutoFit/>
          </a:bodyPr>
          <a:lstStyle/>
          <a:p>
            <a:pPr algn="just"/>
            <a:r>
              <a:rPr lang="el-GR" sz="1200">
                <a:latin typeface="Calibri" pitchFamily="34" charset="0"/>
              </a:rPr>
              <a:t>Στα πλαίσια των συχνών ταξιδιών του σε όλη την Ελλάδα προκειμένου να εμπλουτίσει τις ζωγραφικές του εμπειρίες, ο Γιολδάσης επισκέφθηκε και τις Κυκλάδες. Είναι γνωστό, εξάλλου, ότι στις 17 Απριλίου 1927 δημοσίευσε τις εντυπώσεις του από τη Σύρο και την Τήνο στην εφημερίδα «Η Κυριακή του ΄Ελεύθερου Βήματος». Το έργο «Σαντορίνη» πιθανότατα τοποθετείται χρονικά την περίοδο αυτή. Ο Γιολδάσης επιλέγει να αποδώσει μία αρκετά γνωστή άποψη του κυκλαδίτικου νησιού, με τα χαρακτηριστικά λευκά κτίσματα στο πρώτο επίπεδο και το νησάκι της Καμένης στο βάθος. Η φωτεινή χρωματική κλίμακα που βασίζεται στους τόνους του λευκού και του ανοιχτού μπλε αποδίδει με επιτυχία την ιδιότυπη ατμόσφαιρα του τοπίου.</a:t>
            </a:r>
          </a:p>
        </p:txBody>
      </p:sp>
      <p:sp>
        <p:nvSpPr>
          <p:cNvPr id="21577" name="AutoShape 73">
            <a:hlinkClick r:id="" action="ppaction://hlinkshowjump?jump=previousslide"/>
          </p:cNvPr>
          <p:cNvSpPr>
            <a:spLocks noChangeArrowheads="1"/>
          </p:cNvSpPr>
          <p:nvPr/>
        </p:nvSpPr>
        <p:spPr bwMode="auto">
          <a:xfrm>
            <a:off x="7514360" y="6514010"/>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1578" name="AutoShape 74">
            <a:hlinkClick r:id="" action="ppaction://hlinkshowjump?jump=nextslide"/>
          </p:cNvPr>
          <p:cNvSpPr>
            <a:spLocks noChangeArrowheads="1"/>
          </p:cNvSpPr>
          <p:nvPr/>
        </p:nvSpPr>
        <p:spPr bwMode="auto">
          <a:xfrm>
            <a:off x="8208370" y="6505670"/>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1579" name="Text Box 75"/>
          <p:cNvSpPr txBox="1">
            <a:spLocks noChangeArrowheads="1"/>
          </p:cNvSpPr>
          <p:nvPr/>
        </p:nvSpPr>
        <p:spPr bwMode="auto">
          <a:xfrm>
            <a:off x="1331913" y="4292600"/>
            <a:ext cx="1871662" cy="214313"/>
          </a:xfrm>
          <a:prstGeom prst="rect">
            <a:avLst/>
          </a:prstGeom>
          <a:noFill/>
          <a:ln w="9525">
            <a:noFill/>
            <a:miter lim="800000"/>
            <a:headEnd/>
            <a:tailEnd/>
          </a:ln>
          <a:effectLst/>
        </p:spPr>
        <p:txBody>
          <a:bodyPr>
            <a:spAutoFit/>
          </a:bodyPr>
          <a:lstStyle/>
          <a:p>
            <a:r>
              <a:rPr lang="el-GR" sz="800" b="1">
                <a:latin typeface="Calibri" pitchFamily="34" charset="0"/>
              </a:rPr>
              <a:t>Σαντορίνη- Γιολδάσης Δημήτρης </a:t>
            </a:r>
            <a:endParaRPr lang="el-GR" sz="800">
              <a:latin typeface="Calibri" pitchFamily="34" charset="0"/>
            </a:endParaRP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341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dissolve">
                                      <p:cBhvr>
                                        <p:cTn id="7" dur="2000"/>
                                        <p:tgtEl>
                                          <p:spTgt spid="2150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1573"/>
                                        </p:tgtEl>
                                        <p:attrNameLst>
                                          <p:attrName>style.visibility</p:attrName>
                                        </p:attrNameLst>
                                      </p:cBhvr>
                                      <p:to>
                                        <p:strVal val="visible"/>
                                      </p:to>
                                    </p:set>
                                    <p:animEffect transition="in" filter="circle(in)">
                                      <p:cBhvr>
                                        <p:cTn id="11" dur="2000"/>
                                        <p:tgtEl>
                                          <p:spTgt spid="21573"/>
                                        </p:tgtEl>
                                      </p:cBhvr>
                                    </p:animEffect>
                                  </p:childTnLst>
                                </p:cTn>
                              </p:par>
                              <p:par>
                                <p:cTn id="12" presetID="40" presetClass="entr" presetSubtype="0" fill="hold" grpId="0" nodeType="withEffect">
                                  <p:stCondLst>
                                    <p:cond delay="0"/>
                                  </p:stCondLst>
                                  <p:iterate type="lt">
                                    <p:tmPct val="10000"/>
                                  </p:iterate>
                                  <p:childTnLst>
                                    <p:set>
                                      <p:cBhvr>
                                        <p:cTn id="13" dur="1" fill="hold">
                                          <p:stCondLst>
                                            <p:cond delay="0"/>
                                          </p:stCondLst>
                                        </p:cTn>
                                        <p:tgtEl>
                                          <p:spTgt spid="21579"/>
                                        </p:tgtEl>
                                        <p:attrNameLst>
                                          <p:attrName>style.visibility</p:attrName>
                                        </p:attrNameLst>
                                      </p:cBhvr>
                                      <p:to>
                                        <p:strVal val="visible"/>
                                      </p:to>
                                    </p:set>
                                    <p:animEffect transition="in" filter="fade">
                                      <p:cBhvr>
                                        <p:cTn id="14" dur="500"/>
                                        <p:tgtEl>
                                          <p:spTgt spid="21579"/>
                                        </p:tgtEl>
                                      </p:cBhvr>
                                    </p:animEffect>
                                    <p:anim calcmode="lin" valueType="num">
                                      <p:cBhvr>
                                        <p:cTn id="15" dur="500" fill="hold"/>
                                        <p:tgtEl>
                                          <p:spTgt spid="21579"/>
                                        </p:tgtEl>
                                        <p:attrNameLst>
                                          <p:attrName>ppt_x</p:attrName>
                                        </p:attrNameLst>
                                      </p:cBhvr>
                                      <p:tavLst>
                                        <p:tav tm="0">
                                          <p:val>
                                            <p:strVal val="#ppt_x-.1"/>
                                          </p:val>
                                        </p:tav>
                                        <p:tav tm="100000">
                                          <p:val>
                                            <p:strVal val="#ppt_x"/>
                                          </p:val>
                                        </p:tav>
                                      </p:tavLst>
                                    </p:anim>
                                    <p:anim calcmode="lin" valueType="num">
                                      <p:cBhvr>
                                        <p:cTn id="16" dur="500" fill="hold"/>
                                        <p:tgtEl>
                                          <p:spTgt spid="21579"/>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18" presetClass="entr" presetSubtype="6" fill="hold" grpId="0" nodeType="afterEffect">
                                  <p:stCondLst>
                                    <p:cond delay="0"/>
                                  </p:stCondLst>
                                  <p:childTnLst>
                                    <p:set>
                                      <p:cBhvr>
                                        <p:cTn id="19" dur="1" fill="hold">
                                          <p:stCondLst>
                                            <p:cond delay="0"/>
                                          </p:stCondLst>
                                        </p:cTn>
                                        <p:tgtEl>
                                          <p:spTgt spid="21574"/>
                                        </p:tgtEl>
                                        <p:attrNameLst>
                                          <p:attrName>style.visibility</p:attrName>
                                        </p:attrNameLst>
                                      </p:cBhvr>
                                      <p:to>
                                        <p:strVal val="visible"/>
                                      </p:to>
                                    </p:set>
                                    <p:animEffect transition="in" filter="strips(downRight)">
                                      <p:cBhvr>
                                        <p:cTn id="20" dur="2000"/>
                                        <p:tgtEl>
                                          <p:spTgt spid="21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74" grpId="0"/>
      <p:bldP spid="215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a:xfrm>
            <a:off x="395288" y="0"/>
            <a:ext cx="8229600" cy="1143000"/>
          </a:xfrm>
        </p:spPr>
        <p:txBody>
          <a:bodyPr/>
          <a:lstStyle/>
          <a:p>
            <a:r>
              <a:rPr lang="el-GR" smtClean="0"/>
              <a:t>ΙΟΥΛΙΟΣ</a:t>
            </a:r>
          </a:p>
        </p:txBody>
      </p:sp>
      <p:graphicFrame>
        <p:nvGraphicFramePr>
          <p:cNvPr id="7" name="Θέση περιεχομένου 6"/>
          <p:cNvGraphicFramePr>
            <a:graphicFrameLocks noGrp="1"/>
          </p:cNvGraphicFramePr>
          <p:nvPr>
            <p:ph idx="1"/>
          </p:nvPr>
        </p:nvGraphicFramePr>
        <p:xfrm>
          <a:off x="4716463" y="1778000"/>
          <a:ext cx="4114796" cy="2612238"/>
        </p:xfrm>
        <a:graphic>
          <a:graphicData uri="http://schemas.openxmlformats.org/drawingml/2006/table">
            <a:tbl>
              <a:tblPr firstRow="1" bandRow="1">
                <a:tableStyleId>{5C22544A-7EE6-4342-B048-85BDC9FD1C3A}</a:tableStyleId>
              </a:tblPr>
              <a:tblGrid>
                <a:gridCol w="587828"/>
                <a:gridCol w="587828"/>
                <a:gridCol w="587828"/>
                <a:gridCol w="587828"/>
                <a:gridCol w="587828"/>
                <a:gridCol w="587828"/>
                <a:gridCol w="587828"/>
              </a:tblGrid>
              <a:tr h="345813">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74413">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c>
                  <a:txBody>
                    <a:bodyPr/>
                    <a:lstStyle/>
                    <a:p>
                      <a:pPr algn="ctr"/>
                      <a:r>
                        <a:rPr lang="el-GR" dirty="0" smtClean="0"/>
                        <a:t>1</a:t>
                      </a:r>
                    </a:p>
                  </a:txBody>
                  <a:tcPr/>
                </a:tc>
              </a:tr>
              <a:tr h="374413">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r>
              <a:tr h="374413">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r>
              <a:tr h="374413">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r>
              <a:tr h="374413">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r>
              <a:tr h="374413">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2597" name="Picture 2" descr="nekri"/>
          <p:cNvPicPr>
            <a:picLocks noChangeAspect="1" noChangeArrowheads="1"/>
          </p:cNvPicPr>
          <p:nvPr/>
        </p:nvPicPr>
        <p:blipFill>
          <a:blip r:embed="rId2" cstate="print"/>
          <a:srcRect/>
          <a:stretch>
            <a:fillRect/>
          </a:stretch>
        </p:blipFill>
        <p:spPr bwMode="auto">
          <a:xfrm>
            <a:off x="179388" y="1412875"/>
            <a:ext cx="4392612" cy="3168650"/>
          </a:xfrm>
          <a:prstGeom prst="rect">
            <a:avLst/>
          </a:prstGeom>
          <a:noFill/>
          <a:ln w="9525">
            <a:noFill/>
            <a:miter lim="800000"/>
            <a:headEnd/>
            <a:tailEnd/>
          </a:ln>
        </p:spPr>
      </p:pic>
      <p:sp>
        <p:nvSpPr>
          <p:cNvPr id="22598" name="TextBox 7"/>
          <p:cNvSpPr txBox="1">
            <a:spLocks noChangeArrowheads="1"/>
          </p:cNvSpPr>
          <p:nvPr/>
        </p:nvSpPr>
        <p:spPr bwMode="auto">
          <a:xfrm>
            <a:off x="179388" y="5229225"/>
            <a:ext cx="8424862" cy="639763"/>
          </a:xfrm>
          <a:prstGeom prst="rect">
            <a:avLst/>
          </a:prstGeom>
          <a:noFill/>
          <a:ln w="9525">
            <a:noFill/>
            <a:miter lim="800000"/>
            <a:headEnd/>
            <a:tailEnd/>
          </a:ln>
        </p:spPr>
        <p:txBody>
          <a:bodyPr>
            <a:spAutoFit/>
          </a:bodyPr>
          <a:lstStyle/>
          <a:p>
            <a:pPr algn="just"/>
            <a:r>
              <a:rPr lang="el-GR" sz="1200">
                <a:latin typeface="Calibri" pitchFamily="34" charset="0"/>
              </a:rPr>
              <a:t>Η Συλλογή Κατσίγρα διαθέτει δύο νεκρές φύσεις και δύο τοπιογραφίες του. Και οι δύο νεκρές φύσεις κινούνται στο ίδιο κλίμα. Είναι τοποθετημένος σε έναν εσωτερικό, ουδέτερο χώρο. Τα παραπληρωματικά στοιχεία παραλείπονται και δίνεται έμφαση στην απόδοση του ουσιαστικού. Επιπλέον παρατηρείται μία σχετική σχηματοποίηση, που θυμίζει έργα του </a:t>
            </a:r>
            <a:r>
              <a:rPr lang="el-GR" sz="1200" b="1">
                <a:latin typeface="Calibri" pitchFamily="34" charset="0"/>
              </a:rPr>
              <a:t>Cezanne.</a:t>
            </a:r>
          </a:p>
        </p:txBody>
      </p:sp>
      <p:sp>
        <p:nvSpPr>
          <p:cNvPr id="22600" name="AutoShape 72">
            <a:hlinkClick r:id="" action="ppaction://hlinkshowjump?jump=previousslide"/>
          </p:cNvPr>
          <p:cNvSpPr>
            <a:spLocks noChangeArrowheads="1"/>
          </p:cNvSpPr>
          <p:nvPr/>
        </p:nvSpPr>
        <p:spPr bwMode="auto">
          <a:xfrm>
            <a:off x="7617538" y="653296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2601" name="AutoShape 73">
            <a:hlinkClick r:id="" action="ppaction://hlinkshowjump?jump=nextslide"/>
          </p:cNvPr>
          <p:cNvSpPr>
            <a:spLocks noChangeArrowheads="1"/>
          </p:cNvSpPr>
          <p:nvPr/>
        </p:nvSpPr>
        <p:spPr bwMode="auto">
          <a:xfrm>
            <a:off x="8263696"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2602" name="Text Box 74"/>
          <p:cNvSpPr txBox="1">
            <a:spLocks noChangeArrowheads="1"/>
          </p:cNvSpPr>
          <p:nvPr/>
        </p:nvSpPr>
        <p:spPr bwMode="auto">
          <a:xfrm>
            <a:off x="1476375" y="4581525"/>
            <a:ext cx="1657350" cy="366713"/>
          </a:xfrm>
          <a:prstGeom prst="rect">
            <a:avLst/>
          </a:prstGeom>
          <a:noFill/>
          <a:ln w="9525">
            <a:noFill/>
            <a:miter lim="800000"/>
            <a:headEnd/>
            <a:tailEnd/>
          </a:ln>
          <a:effectLst/>
        </p:spPr>
        <p:txBody>
          <a:bodyPr>
            <a:spAutoFit/>
          </a:bodyPr>
          <a:lstStyle/>
          <a:p>
            <a:r>
              <a:rPr lang="el-GR" sz="800" b="1">
                <a:latin typeface="Calibri" pitchFamily="34" charset="0"/>
              </a:rPr>
              <a:t>Νεκρή φύση- Λούστας Κώστας</a:t>
            </a:r>
            <a:r>
              <a:rPr lang="el-GR" b="1"/>
              <a:t> </a:t>
            </a:r>
            <a:endParaRPr lang="el-G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269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dissolve">
                                      <p:cBhvr>
                                        <p:cTn id="7" dur="2000"/>
                                        <p:tgtEl>
                                          <p:spTgt spid="22529"/>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22597"/>
                                        </p:tgtEl>
                                        <p:attrNameLst>
                                          <p:attrName>style.visibility</p:attrName>
                                        </p:attrNameLst>
                                      </p:cBhvr>
                                      <p:to>
                                        <p:strVal val="visible"/>
                                      </p:to>
                                    </p:set>
                                    <p:anim calcmode="lin" valueType="num">
                                      <p:cBhvr>
                                        <p:cTn id="11" dur="2000" fill="hold"/>
                                        <p:tgtEl>
                                          <p:spTgt spid="22597"/>
                                        </p:tgtEl>
                                        <p:attrNameLst>
                                          <p:attrName>ppt_w</p:attrName>
                                        </p:attrNameLst>
                                      </p:cBhvr>
                                      <p:tavLst>
                                        <p:tav tm="0">
                                          <p:val>
                                            <p:strVal val="#ppt_w*0.70"/>
                                          </p:val>
                                        </p:tav>
                                        <p:tav tm="100000">
                                          <p:val>
                                            <p:strVal val="#ppt_w"/>
                                          </p:val>
                                        </p:tav>
                                      </p:tavLst>
                                    </p:anim>
                                    <p:anim calcmode="lin" valueType="num">
                                      <p:cBhvr>
                                        <p:cTn id="12" dur="2000" fill="hold"/>
                                        <p:tgtEl>
                                          <p:spTgt spid="22597"/>
                                        </p:tgtEl>
                                        <p:attrNameLst>
                                          <p:attrName>ppt_h</p:attrName>
                                        </p:attrNameLst>
                                      </p:cBhvr>
                                      <p:tavLst>
                                        <p:tav tm="0">
                                          <p:val>
                                            <p:strVal val="#ppt_h"/>
                                          </p:val>
                                        </p:tav>
                                        <p:tav tm="100000">
                                          <p:val>
                                            <p:strVal val="#ppt_h"/>
                                          </p:val>
                                        </p:tav>
                                      </p:tavLst>
                                    </p:anim>
                                    <p:animEffect transition="in" filter="fade">
                                      <p:cBhvr>
                                        <p:cTn id="13" dur="2000"/>
                                        <p:tgtEl>
                                          <p:spTgt spid="22597"/>
                                        </p:tgtEl>
                                      </p:cBhvr>
                                    </p:animEffect>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22602"/>
                                        </p:tgtEl>
                                        <p:attrNameLst>
                                          <p:attrName>style.visibility</p:attrName>
                                        </p:attrNameLst>
                                      </p:cBhvr>
                                      <p:to>
                                        <p:strVal val="visible"/>
                                      </p:to>
                                    </p:set>
                                    <p:animEffect transition="in" filter="fade">
                                      <p:cBhvr>
                                        <p:cTn id="16" dur="500"/>
                                        <p:tgtEl>
                                          <p:spTgt spid="22602"/>
                                        </p:tgtEl>
                                      </p:cBhvr>
                                    </p:animEffect>
                                    <p:anim calcmode="lin" valueType="num">
                                      <p:cBhvr>
                                        <p:cTn id="17" dur="500" fill="hold"/>
                                        <p:tgtEl>
                                          <p:spTgt spid="22602"/>
                                        </p:tgtEl>
                                        <p:attrNameLst>
                                          <p:attrName>ppt_x</p:attrName>
                                        </p:attrNameLst>
                                      </p:cBhvr>
                                      <p:tavLst>
                                        <p:tav tm="0">
                                          <p:val>
                                            <p:strVal val="#ppt_x-.1"/>
                                          </p:val>
                                        </p:tav>
                                        <p:tav tm="100000">
                                          <p:val>
                                            <p:strVal val="#ppt_x"/>
                                          </p:val>
                                        </p:tav>
                                      </p:tavLst>
                                    </p:anim>
                                    <p:anim calcmode="lin" valueType="num">
                                      <p:cBhvr>
                                        <p:cTn id="18" dur="500" fill="hold"/>
                                        <p:tgtEl>
                                          <p:spTgt spid="22602"/>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18" presetClass="entr" presetSubtype="6" fill="hold" grpId="0" nodeType="afterEffect">
                                  <p:stCondLst>
                                    <p:cond delay="0"/>
                                  </p:stCondLst>
                                  <p:childTnLst>
                                    <p:set>
                                      <p:cBhvr>
                                        <p:cTn id="21" dur="1" fill="hold">
                                          <p:stCondLst>
                                            <p:cond delay="0"/>
                                          </p:stCondLst>
                                        </p:cTn>
                                        <p:tgtEl>
                                          <p:spTgt spid="22598"/>
                                        </p:tgtEl>
                                        <p:attrNameLst>
                                          <p:attrName>style.visibility</p:attrName>
                                        </p:attrNameLst>
                                      </p:cBhvr>
                                      <p:to>
                                        <p:strVal val="visible"/>
                                      </p:to>
                                    </p:set>
                                    <p:animEffect transition="in" filter="strips(downRight)">
                                      <p:cBhvr>
                                        <p:cTn id="22" dur="2000"/>
                                        <p:tgtEl>
                                          <p:spTgt spid="22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98" grpId="0"/>
      <p:bldP spid="22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a:xfrm>
            <a:off x="468313" y="0"/>
            <a:ext cx="8229600" cy="1143000"/>
          </a:xfrm>
        </p:spPr>
        <p:txBody>
          <a:bodyPr/>
          <a:lstStyle/>
          <a:p>
            <a:r>
              <a:rPr lang="el-GR" smtClean="0"/>
              <a:t>ΑΥΓΟΥΣΤΟΣ</a:t>
            </a:r>
          </a:p>
        </p:txBody>
      </p:sp>
      <p:graphicFrame>
        <p:nvGraphicFramePr>
          <p:cNvPr id="5" name="Θέση περιεχομένου 4"/>
          <p:cNvGraphicFramePr>
            <a:graphicFrameLocks noGrp="1"/>
          </p:cNvGraphicFramePr>
          <p:nvPr>
            <p:ph idx="1"/>
          </p:nvPr>
        </p:nvGraphicFramePr>
        <p:xfrm>
          <a:off x="4643438" y="1916113"/>
          <a:ext cx="4258814" cy="2567278"/>
        </p:xfrm>
        <a:graphic>
          <a:graphicData uri="http://schemas.openxmlformats.org/drawingml/2006/table">
            <a:tbl>
              <a:tblPr firstRow="1" bandRow="1">
                <a:tableStyleId>{5C22544A-7EE6-4342-B048-85BDC9FD1C3A}</a:tableStyleId>
              </a:tblPr>
              <a:tblGrid>
                <a:gridCol w="608402"/>
                <a:gridCol w="608402"/>
                <a:gridCol w="608402"/>
                <a:gridCol w="608402"/>
                <a:gridCol w="608402"/>
                <a:gridCol w="608402"/>
                <a:gridCol w="608402"/>
              </a:tblGrid>
              <a:tr h="366754">
                <a:tc>
                  <a:txBody>
                    <a:bodyPr/>
                    <a:lstStyle/>
                    <a:p>
                      <a:pPr algn="ctr"/>
                      <a:r>
                        <a:rPr lang="el-GR" dirty="0" smtClean="0"/>
                        <a:t>ΔΕ</a:t>
                      </a:r>
                      <a:endParaRPr lang="el-GR" dirty="0"/>
                    </a:p>
                  </a:txBody>
                  <a:tcPr/>
                </a:tc>
                <a:tc>
                  <a:txBody>
                    <a:bodyPr/>
                    <a:lstStyle/>
                    <a:p>
                      <a:pPr algn="ctr"/>
                      <a:r>
                        <a:rPr lang="el-GR" dirty="0" smtClean="0"/>
                        <a:t>ΤΡ</a:t>
                      </a:r>
                      <a:endParaRPr lang="el-GR" dirty="0"/>
                    </a:p>
                  </a:txBody>
                  <a:tcPr/>
                </a:tc>
                <a:tc>
                  <a:txBody>
                    <a:bodyPr/>
                    <a:lstStyle/>
                    <a:p>
                      <a:pPr algn="ctr"/>
                      <a:r>
                        <a:rPr lang="el-GR" dirty="0" smtClean="0"/>
                        <a:t>ΤΕ</a:t>
                      </a:r>
                      <a:endParaRPr lang="el-GR" dirty="0"/>
                    </a:p>
                  </a:txBody>
                  <a:tcPr/>
                </a:tc>
                <a:tc>
                  <a:txBody>
                    <a:bodyPr/>
                    <a:lstStyle/>
                    <a:p>
                      <a:pPr algn="ctr"/>
                      <a:r>
                        <a:rPr lang="el-GR" dirty="0" smtClean="0"/>
                        <a:t>ΠΕ</a:t>
                      </a:r>
                      <a:endParaRPr lang="el-GR" dirty="0"/>
                    </a:p>
                  </a:txBody>
                  <a:tcPr/>
                </a:tc>
                <a:tc>
                  <a:txBody>
                    <a:bodyPr/>
                    <a:lstStyle/>
                    <a:p>
                      <a:pPr algn="ctr"/>
                      <a:r>
                        <a:rPr lang="el-GR" dirty="0" smtClean="0"/>
                        <a:t>ΠΑ</a:t>
                      </a:r>
                      <a:endParaRPr lang="el-GR" dirty="0"/>
                    </a:p>
                  </a:txBody>
                  <a:tcPr/>
                </a:tc>
                <a:tc>
                  <a:txBody>
                    <a:bodyPr/>
                    <a:lstStyle/>
                    <a:p>
                      <a:pPr algn="ctr"/>
                      <a:r>
                        <a:rPr lang="el-GR" dirty="0" smtClean="0"/>
                        <a:t>ΣΑ</a:t>
                      </a:r>
                      <a:endParaRPr lang="el-GR" dirty="0"/>
                    </a:p>
                  </a:txBody>
                  <a:tcPr/>
                </a:tc>
                <a:tc>
                  <a:txBody>
                    <a:bodyPr/>
                    <a:lstStyle/>
                    <a:p>
                      <a:pPr algn="ctr"/>
                      <a:r>
                        <a:rPr lang="el-GR" dirty="0" smtClean="0"/>
                        <a:t>ΚΥ</a:t>
                      </a:r>
                      <a:endParaRPr lang="el-GR" dirty="0"/>
                    </a:p>
                  </a:txBody>
                  <a:tcPr/>
                </a:tc>
              </a:tr>
              <a:tr h="366754">
                <a:tc>
                  <a:txBody>
                    <a:bodyPr/>
                    <a:lstStyle/>
                    <a:p>
                      <a:pPr algn="ctr"/>
                      <a:endParaRPr lang="el-GR" dirty="0"/>
                    </a:p>
                  </a:txBody>
                  <a:tcPr/>
                </a:tc>
                <a:tc>
                  <a:txBody>
                    <a:bodyPr/>
                    <a:lstStyle/>
                    <a:p>
                      <a:pPr algn="ctr"/>
                      <a:endParaRPr lang="el-GR" dirty="0"/>
                    </a:p>
                  </a:txBody>
                  <a:tcPr/>
                </a:tc>
                <a:tc>
                  <a:txBody>
                    <a:bodyPr/>
                    <a:lstStyle/>
                    <a:p>
                      <a:pPr algn="ctr"/>
                      <a:r>
                        <a:rPr lang="el-GR" dirty="0" smtClean="0"/>
                        <a:t>1</a:t>
                      </a:r>
                      <a:endParaRPr lang="el-GR" dirty="0"/>
                    </a:p>
                  </a:txBody>
                  <a:tcPr/>
                </a:tc>
                <a:tc>
                  <a:txBody>
                    <a:bodyPr/>
                    <a:lstStyle/>
                    <a:p>
                      <a:pPr algn="ctr"/>
                      <a:r>
                        <a:rPr lang="el-GR" dirty="0" smtClean="0"/>
                        <a:t>2</a:t>
                      </a:r>
                      <a:endParaRPr lang="el-GR" dirty="0"/>
                    </a:p>
                  </a:txBody>
                  <a:tcPr/>
                </a:tc>
                <a:tc>
                  <a:txBody>
                    <a:bodyPr/>
                    <a:lstStyle/>
                    <a:p>
                      <a:pPr algn="ctr"/>
                      <a:r>
                        <a:rPr lang="el-GR" dirty="0" smtClean="0"/>
                        <a:t>3</a:t>
                      </a:r>
                      <a:endParaRPr lang="el-GR" dirty="0"/>
                    </a:p>
                  </a:txBody>
                  <a:tcPr/>
                </a:tc>
                <a:tc>
                  <a:txBody>
                    <a:bodyPr/>
                    <a:lstStyle/>
                    <a:p>
                      <a:pPr algn="ctr"/>
                      <a:r>
                        <a:rPr lang="el-GR" dirty="0" smtClean="0"/>
                        <a:t>4</a:t>
                      </a:r>
                      <a:endParaRPr lang="el-GR" dirty="0"/>
                    </a:p>
                  </a:txBody>
                  <a:tcPr/>
                </a:tc>
                <a:tc>
                  <a:txBody>
                    <a:bodyPr/>
                    <a:lstStyle/>
                    <a:p>
                      <a:pPr algn="ctr"/>
                      <a:r>
                        <a:rPr lang="el-GR" dirty="0" smtClean="0"/>
                        <a:t>5</a:t>
                      </a:r>
                      <a:endParaRPr lang="el-GR" dirty="0"/>
                    </a:p>
                  </a:txBody>
                  <a:tcPr/>
                </a:tc>
              </a:tr>
              <a:tr h="366754">
                <a:tc>
                  <a:txBody>
                    <a:bodyPr/>
                    <a:lstStyle/>
                    <a:p>
                      <a:pPr algn="ctr"/>
                      <a:r>
                        <a:rPr lang="el-GR" dirty="0" smtClean="0"/>
                        <a:t>6</a:t>
                      </a:r>
                      <a:endParaRPr lang="el-GR" dirty="0"/>
                    </a:p>
                  </a:txBody>
                  <a:tcPr/>
                </a:tc>
                <a:tc>
                  <a:txBody>
                    <a:bodyPr/>
                    <a:lstStyle/>
                    <a:p>
                      <a:pPr algn="ctr"/>
                      <a:r>
                        <a:rPr lang="el-GR" dirty="0" smtClean="0"/>
                        <a:t>7</a:t>
                      </a:r>
                      <a:endParaRPr lang="el-GR" dirty="0"/>
                    </a:p>
                  </a:txBody>
                  <a:tcPr/>
                </a:tc>
                <a:tc>
                  <a:txBody>
                    <a:bodyPr/>
                    <a:lstStyle/>
                    <a:p>
                      <a:pPr algn="ctr"/>
                      <a:r>
                        <a:rPr lang="el-GR" dirty="0" smtClean="0"/>
                        <a:t>8</a:t>
                      </a:r>
                      <a:endParaRPr lang="el-GR" dirty="0"/>
                    </a:p>
                  </a:txBody>
                  <a:tcPr/>
                </a:tc>
                <a:tc>
                  <a:txBody>
                    <a:bodyPr/>
                    <a:lstStyle/>
                    <a:p>
                      <a:pPr algn="ctr"/>
                      <a:r>
                        <a:rPr lang="el-GR" dirty="0" smtClean="0"/>
                        <a:t>9</a:t>
                      </a:r>
                      <a:endParaRPr lang="el-GR" dirty="0"/>
                    </a:p>
                  </a:txBody>
                  <a:tcPr/>
                </a:tc>
                <a:tc>
                  <a:txBody>
                    <a:bodyPr/>
                    <a:lstStyle/>
                    <a:p>
                      <a:pPr algn="ctr"/>
                      <a:r>
                        <a:rPr lang="el-GR" dirty="0" smtClean="0"/>
                        <a:t>10</a:t>
                      </a:r>
                      <a:endParaRPr lang="el-GR" dirty="0"/>
                    </a:p>
                  </a:txBody>
                  <a:tcPr/>
                </a:tc>
                <a:tc>
                  <a:txBody>
                    <a:bodyPr/>
                    <a:lstStyle/>
                    <a:p>
                      <a:pPr algn="ctr"/>
                      <a:r>
                        <a:rPr lang="el-GR" dirty="0" smtClean="0"/>
                        <a:t>11</a:t>
                      </a:r>
                      <a:endParaRPr lang="el-GR" dirty="0"/>
                    </a:p>
                  </a:txBody>
                  <a:tcPr/>
                </a:tc>
                <a:tc>
                  <a:txBody>
                    <a:bodyPr/>
                    <a:lstStyle/>
                    <a:p>
                      <a:pPr algn="ctr"/>
                      <a:r>
                        <a:rPr lang="el-GR" dirty="0" smtClean="0"/>
                        <a:t>12</a:t>
                      </a:r>
                      <a:endParaRPr lang="el-GR" dirty="0"/>
                    </a:p>
                  </a:txBody>
                  <a:tcPr/>
                </a:tc>
              </a:tr>
              <a:tr h="366754">
                <a:tc>
                  <a:txBody>
                    <a:bodyPr/>
                    <a:lstStyle/>
                    <a:p>
                      <a:pPr algn="ctr"/>
                      <a:r>
                        <a:rPr lang="el-GR" dirty="0" smtClean="0"/>
                        <a:t>13</a:t>
                      </a:r>
                      <a:endParaRPr lang="el-GR" dirty="0"/>
                    </a:p>
                  </a:txBody>
                  <a:tcPr/>
                </a:tc>
                <a:tc>
                  <a:txBody>
                    <a:bodyPr/>
                    <a:lstStyle/>
                    <a:p>
                      <a:pPr algn="ctr"/>
                      <a:r>
                        <a:rPr lang="el-GR" dirty="0" smtClean="0"/>
                        <a:t>14</a:t>
                      </a:r>
                      <a:endParaRPr lang="el-GR" dirty="0"/>
                    </a:p>
                  </a:txBody>
                  <a:tcPr/>
                </a:tc>
                <a:tc>
                  <a:txBody>
                    <a:bodyPr/>
                    <a:lstStyle/>
                    <a:p>
                      <a:pPr algn="ctr"/>
                      <a:r>
                        <a:rPr lang="el-GR" dirty="0" smtClean="0"/>
                        <a:t>15</a:t>
                      </a:r>
                      <a:endParaRPr lang="el-GR" dirty="0"/>
                    </a:p>
                  </a:txBody>
                  <a:tcPr/>
                </a:tc>
                <a:tc>
                  <a:txBody>
                    <a:bodyPr/>
                    <a:lstStyle/>
                    <a:p>
                      <a:pPr algn="ctr"/>
                      <a:r>
                        <a:rPr lang="el-GR" dirty="0" smtClean="0"/>
                        <a:t>16</a:t>
                      </a:r>
                      <a:endParaRPr lang="el-GR" dirty="0"/>
                    </a:p>
                  </a:txBody>
                  <a:tcPr/>
                </a:tc>
                <a:tc>
                  <a:txBody>
                    <a:bodyPr/>
                    <a:lstStyle/>
                    <a:p>
                      <a:pPr algn="ctr"/>
                      <a:r>
                        <a:rPr lang="el-GR" dirty="0" smtClean="0"/>
                        <a:t>17</a:t>
                      </a:r>
                      <a:endParaRPr lang="el-GR" dirty="0"/>
                    </a:p>
                  </a:txBody>
                  <a:tcPr/>
                </a:tc>
                <a:tc>
                  <a:txBody>
                    <a:bodyPr/>
                    <a:lstStyle/>
                    <a:p>
                      <a:pPr algn="ctr"/>
                      <a:r>
                        <a:rPr lang="el-GR" dirty="0" smtClean="0"/>
                        <a:t>18</a:t>
                      </a:r>
                      <a:endParaRPr lang="el-GR" dirty="0"/>
                    </a:p>
                  </a:txBody>
                  <a:tcPr/>
                </a:tc>
                <a:tc>
                  <a:txBody>
                    <a:bodyPr/>
                    <a:lstStyle/>
                    <a:p>
                      <a:pPr algn="ctr"/>
                      <a:r>
                        <a:rPr lang="el-GR" dirty="0" smtClean="0"/>
                        <a:t>19</a:t>
                      </a:r>
                      <a:endParaRPr lang="el-GR" dirty="0"/>
                    </a:p>
                  </a:txBody>
                  <a:tcPr/>
                </a:tc>
              </a:tr>
              <a:tr h="366754">
                <a:tc>
                  <a:txBody>
                    <a:bodyPr/>
                    <a:lstStyle/>
                    <a:p>
                      <a:pPr algn="ctr"/>
                      <a:r>
                        <a:rPr lang="el-GR" dirty="0" smtClean="0"/>
                        <a:t>20</a:t>
                      </a:r>
                      <a:endParaRPr lang="el-GR" dirty="0"/>
                    </a:p>
                  </a:txBody>
                  <a:tcPr/>
                </a:tc>
                <a:tc>
                  <a:txBody>
                    <a:bodyPr/>
                    <a:lstStyle/>
                    <a:p>
                      <a:pPr algn="ctr"/>
                      <a:r>
                        <a:rPr lang="el-GR" dirty="0" smtClean="0"/>
                        <a:t>21</a:t>
                      </a:r>
                      <a:endParaRPr lang="el-GR" dirty="0"/>
                    </a:p>
                  </a:txBody>
                  <a:tcPr/>
                </a:tc>
                <a:tc>
                  <a:txBody>
                    <a:bodyPr/>
                    <a:lstStyle/>
                    <a:p>
                      <a:pPr algn="ctr"/>
                      <a:r>
                        <a:rPr lang="el-GR" dirty="0" smtClean="0"/>
                        <a:t>22</a:t>
                      </a:r>
                      <a:endParaRPr lang="el-GR" dirty="0"/>
                    </a:p>
                  </a:txBody>
                  <a:tcPr/>
                </a:tc>
                <a:tc>
                  <a:txBody>
                    <a:bodyPr/>
                    <a:lstStyle/>
                    <a:p>
                      <a:pPr algn="ctr"/>
                      <a:r>
                        <a:rPr lang="el-GR" dirty="0" smtClean="0"/>
                        <a:t>23</a:t>
                      </a:r>
                      <a:endParaRPr lang="el-GR" dirty="0"/>
                    </a:p>
                  </a:txBody>
                  <a:tcPr/>
                </a:tc>
                <a:tc>
                  <a:txBody>
                    <a:bodyPr/>
                    <a:lstStyle/>
                    <a:p>
                      <a:pPr algn="ctr"/>
                      <a:r>
                        <a:rPr lang="el-GR" dirty="0" smtClean="0"/>
                        <a:t>24</a:t>
                      </a:r>
                      <a:endParaRPr lang="el-GR" dirty="0"/>
                    </a:p>
                  </a:txBody>
                  <a:tcPr/>
                </a:tc>
                <a:tc>
                  <a:txBody>
                    <a:bodyPr/>
                    <a:lstStyle/>
                    <a:p>
                      <a:pPr algn="ctr"/>
                      <a:r>
                        <a:rPr lang="el-GR" dirty="0" smtClean="0"/>
                        <a:t>25</a:t>
                      </a:r>
                      <a:endParaRPr lang="el-GR" dirty="0"/>
                    </a:p>
                  </a:txBody>
                  <a:tcPr/>
                </a:tc>
                <a:tc>
                  <a:txBody>
                    <a:bodyPr/>
                    <a:lstStyle/>
                    <a:p>
                      <a:pPr algn="ctr"/>
                      <a:r>
                        <a:rPr lang="el-GR" dirty="0" smtClean="0"/>
                        <a:t>26</a:t>
                      </a:r>
                      <a:endParaRPr lang="el-GR" dirty="0"/>
                    </a:p>
                  </a:txBody>
                  <a:tcPr/>
                </a:tc>
              </a:tr>
              <a:tr h="366754">
                <a:tc>
                  <a:txBody>
                    <a:bodyPr/>
                    <a:lstStyle/>
                    <a:p>
                      <a:pPr algn="ctr"/>
                      <a:r>
                        <a:rPr lang="el-GR" dirty="0" smtClean="0"/>
                        <a:t>27</a:t>
                      </a:r>
                      <a:endParaRPr lang="el-GR" dirty="0"/>
                    </a:p>
                  </a:txBody>
                  <a:tcPr/>
                </a:tc>
                <a:tc>
                  <a:txBody>
                    <a:bodyPr/>
                    <a:lstStyle/>
                    <a:p>
                      <a:pPr algn="ctr"/>
                      <a:r>
                        <a:rPr lang="el-GR" dirty="0" smtClean="0"/>
                        <a:t>28</a:t>
                      </a:r>
                      <a:endParaRPr lang="el-GR" dirty="0"/>
                    </a:p>
                  </a:txBody>
                  <a:tcPr/>
                </a:tc>
                <a:tc>
                  <a:txBody>
                    <a:bodyPr/>
                    <a:lstStyle/>
                    <a:p>
                      <a:pPr algn="ctr"/>
                      <a:r>
                        <a:rPr lang="el-GR" dirty="0" smtClean="0"/>
                        <a:t>29</a:t>
                      </a:r>
                      <a:endParaRPr lang="el-GR" dirty="0"/>
                    </a:p>
                  </a:txBody>
                  <a:tcPr/>
                </a:tc>
                <a:tc>
                  <a:txBody>
                    <a:bodyPr/>
                    <a:lstStyle/>
                    <a:p>
                      <a:pPr algn="ctr"/>
                      <a:r>
                        <a:rPr lang="el-GR" dirty="0" smtClean="0"/>
                        <a:t>30</a:t>
                      </a:r>
                      <a:endParaRPr lang="el-GR" dirty="0"/>
                    </a:p>
                  </a:txBody>
                  <a:tcPr/>
                </a:tc>
                <a:tc>
                  <a:txBody>
                    <a:bodyPr/>
                    <a:lstStyle/>
                    <a:p>
                      <a:pPr algn="ctr"/>
                      <a:r>
                        <a:rPr lang="el-GR" dirty="0" smtClean="0"/>
                        <a:t>31</a:t>
                      </a:r>
                      <a:endParaRPr lang="el-GR" dirty="0"/>
                    </a:p>
                  </a:txBody>
                  <a:tcPr/>
                </a:tc>
                <a:tc>
                  <a:txBody>
                    <a:bodyPr/>
                    <a:lstStyle/>
                    <a:p>
                      <a:pPr algn="ctr"/>
                      <a:endParaRPr lang="el-GR" dirty="0"/>
                    </a:p>
                  </a:txBody>
                  <a:tcPr/>
                </a:tc>
                <a:tc>
                  <a:txBody>
                    <a:bodyPr/>
                    <a:lstStyle/>
                    <a:p>
                      <a:pPr algn="ctr"/>
                      <a:endParaRPr lang="el-GR"/>
                    </a:p>
                  </a:txBody>
                  <a:tcPr/>
                </a:tc>
              </a:tr>
              <a:tr h="366754">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p:pic>
        <p:nvPicPr>
          <p:cNvPr id="23621" name="Picture 2" descr="septe99999999999999999999"/>
          <p:cNvPicPr>
            <a:picLocks noChangeAspect="1" noChangeArrowheads="1"/>
          </p:cNvPicPr>
          <p:nvPr/>
        </p:nvPicPr>
        <p:blipFill>
          <a:blip r:embed="rId2" cstate="print"/>
          <a:srcRect/>
          <a:stretch>
            <a:fillRect/>
          </a:stretch>
        </p:blipFill>
        <p:spPr bwMode="auto">
          <a:xfrm>
            <a:off x="179388" y="1341438"/>
            <a:ext cx="4248150" cy="3187700"/>
          </a:xfrm>
          <a:prstGeom prst="rect">
            <a:avLst/>
          </a:prstGeom>
          <a:noFill/>
          <a:ln w="9525">
            <a:noFill/>
            <a:miter lim="800000"/>
            <a:headEnd/>
            <a:tailEnd/>
          </a:ln>
        </p:spPr>
      </p:pic>
      <p:sp>
        <p:nvSpPr>
          <p:cNvPr id="23622" name="TextBox 5"/>
          <p:cNvSpPr txBox="1">
            <a:spLocks noChangeArrowheads="1"/>
          </p:cNvSpPr>
          <p:nvPr/>
        </p:nvSpPr>
        <p:spPr bwMode="auto">
          <a:xfrm>
            <a:off x="165100" y="4941888"/>
            <a:ext cx="8583613" cy="822325"/>
          </a:xfrm>
          <a:prstGeom prst="rect">
            <a:avLst/>
          </a:prstGeom>
          <a:noFill/>
          <a:ln w="9525">
            <a:noFill/>
            <a:miter lim="800000"/>
            <a:headEnd/>
            <a:tailEnd/>
          </a:ln>
        </p:spPr>
        <p:txBody>
          <a:bodyPr>
            <a:spAutoFit/>
          </a:bodyPr>
          <a:lstStyle/>
          <a:p>
            <a:pPr algn="just"/>
            <a:r>
              <a:rPr lang="el-GR" sz="1200">
                <a:latin typeface="Calibri" pitchFamily="34" charset="0"/>
              </a:rPr>
              <a:t>Τις εξαιρετικές ικανότητές του στη ρεαλιστική αποτύπωση της πραγματικότητας αποκαλύπτει στον πίνακα αυτό ο Δούκας. Σε ασαφές σκοτεινό φόντο προβάλλει ένα πιάτο κατάφορτο από καρπούς, σταφύλια και ρόδια. Η έμφαση στην απόδοση της διαφορετικής υφής των επιφανειών αλλά και η διακριτική παρουσία του φωτός, που δίνει μία ήπια τονική ζωγραφική, εγγράφουν το έργο αυτό στην επιρροή της μεγάλης παράδοσης της ολλανδικής ζωγραφικής του 17ου αιώνα.</a:t>
            </a:r>
          </a:p>
        </p:txBody>
      </p:sp>
      <p:sp>
        <p:nvSpPr>
          <p:cNvPr id="23625" name="AutoShape 73">
            <a:hlinkClick r:id="" action="ppaction://hlinkshowjump?jump=previousslide"/>
          </p:cNvPr>
          <p:cNvSpPr>
            <a:spLocks noChangeArrowheads="1"/>
          </p:cNvSpPr>
          <p:nvPr/>
        </p:nvSpPr>
        <p:spPr bwMode="auto">
          <a:xfrm>
            <a:off x="7668344" y="6524625"/>
            <a:ext cx="433388" cy="260350"/>
          </a:xfrm>
          <a:prstGeom prst="leftArrow">
            <a:avLst>
              <a:gd name="adj1" fmla="val 50000"/>
              <a:gd name="adj2" fmla="val 41616"/>
            </a:avLst>
          </a:prstGeom>
          <a:solidFill>
            <a:schemeClr val="accent1"/>
          </a:solidFill>
          <a:ln w="9525">
            <a:solidFill>
              <a:schemeClr val="tx1"/>
            </a:solidFill>
            <a:miter lim="800000"/>
            <a:headEnd/>
            <a:tailEnd/>
          </a:ln>
          <a:effectLst/>
        </p:spPr>
        <p:txBody>
          <a:bodyPr wrap="none" anchor="ctr"/>
          <a:lstStyle/>
          <a:p>
            <a:endParaRPr lang="el-GR"/>
          </a:p>
        </p:txBody>
      </p:sp>
      <p:sp>
        <p:nvSpPr>
          <p:cNvPr id="23626" name="AutoShape 74">
            <a:hlinkClick r:id="" action="ppaction://hlinkshowjump?jump=nextslide"/>
          </p:cNvPr>
          <p:cNvSpPr>
            <a:spLocks noChangeArrowheads="1"/>
          </p:cNvSpPr>
          <p:nvPr/>
        </p:nvSpPr>
        <p:spPr bwMode="auto">
          <a:xfrm>
            <a:off x="8285329" y="6524625"/>
            <a:ext cx="431800" cy="260350"/>
          </a:xfrm>
          <a:prstGeom prst="rightArrow">
            <a:avLst>
              <a:gd name="adj1" fmla="val 50000"/>
              <a:gd name="adj2" fmla="val 41463"/>
            </a:avLst>
          </a:prstGeom>
          <a:solidFill>
            <a:schemeClr val="accent1"/>
          </a:solidFill>
          <a:ln w="9525">
            <a:solidFill>
              <a:schemeClr val="tx1"/>
            </a:solidFill>
            <a:miter lim="800000"/>
            <a:headEnd/>
            <a:tailEnd/>
          </a:ln>
          <a:effectLst/>
        </p:spPr>
        <p:txBody>
          <a:bodyPr wrap="none" anchor="ctr"/>
          <a:lstStyle/>
          <a:p>
            <a:endParaRPr lang="el-GR"/>
          </a:p>
        </p:txBody>
      </p:sp>
      <p:sp>
        <p:nvSpPr>
          <p:cNvPr id="23627" name="Text Box 75"/>
          <p:cNvSpPr txBox="1">
            <a:spLocks noChangeArrowheads="1"/>
          </p:cNvSpPr>
          <p:nvPr/>
        </p:nvSpPr>
        <p:spPr bwMode="auto">
          <a:xfrm>
            <a:off x="1476375" y="4581525"/>
            <a:ext cx="1657350" cy="214313"/>
          </a:xfrm>
          <a:prstGeom prst="rect">
            <a:avLst/>
          </a:prstGeom>
          <a:noFill/>
          <a:ln w="9525">
            <a:noFill/>
            <a:miter lim="800000"/>
            <a:headEnd/>
            <a:tailEnd/>
          </a:ln>
          <a:effectLst/>
        </p:spPr>
        <p:txBody>
          <a:bodyPr>
            <a:spAutoFit/>
          </a:bodyPr>
          <a:lstStyle/>
          <a:p>
            <a:r>
              <a:rPr lang="el-GR" sz="800" b="1">
                <a:latin typeface="Calibri" pitchFamily="34" charset="0"/>
              </a:rPr>
              <a:t>Νεκρή φύση</a:t>
            </a:r>
            <a:r>
              <a:rPr lang="en-US" sz="800" b="1">
                <a:latin typeface="Calibri" pitchFamily="34" charset="0"/>
              </a:rPr>
              <a:t>- </a:t>
            </a:r>
            <a:r>
              <a:rPr lang="el-GR" sz="800" b="1">
                <a:latin typeface="Calibri" pitchFamily="34" charset="0"/>
              </a:rPr>
              <a:t>Δούκας Έκτωρ </a:t>
            </a:r>
            <a:endParaRPr lang="el-GR" sz="800">
              <a:latin typeface="Calibri" pitchFamily="34" charset="0"/>
            </a:endParaRPr>
          </a:p>
        </p:txBody>
      </p:sp>
      <p:sp>
        <p:nvSpPr>
          <p:cNvPr id="10" name="8 - Θέση υποσέλιδου"/>
          <p:cNvSpPr>
            <a:spLocks noGrp="1"/>
          </p:cNvSpPr>
          <p:nvPr>
            <p:ph type="ftr" sz="quarter" idx="11"/>
          </p:nvPr>
        </p:nvSpPr>
        <p:spPr>
          <a:xfrm>
            <a:off x="2699792" y="6356350"/>
            <a:ext cx="3528392" cy="365125"/>
          </a:xfrm>
        </p:spPr>
        <p:txBody>
          <a:bodyPr/>
          <a:lstStyle/>
          <a:p>
            <a:pPr>
              <a:defRPr/>
            </a:pPr>
            <a:r>
              <a:rPr lang="el-GR" dirty="0"/>
              <a:t>ΔΗΜΟΤΙΚΗ ΠΙΝΑΚΟΘΗΚΗ-ΜΟΥΣΕΙΟ Γ.Ι ΚΑΤΣΙΓΡΑ</a:t>
            </a:r>
          </a:p>
        </p:txBody>
      </p:sp>
    </p:spTree>
  </p:cSld>
  <p:clrMapOvr>
    <a:masterClrMapping/>
  </p:clrMapOvr>
  <p:transition spd="slow" advClick="0" advTm="1229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dissolve">
                                      <p:cBhvr>
                                        <p:cTn id="7" dur="2000"/>
                                        <p:tgtEl>
                                          <p:spTgt spid="23553"/>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3621"/>
                                        </p:tgtEl>
                                        <p:attrNameLst>
                                          <p:attrName>style.visibility</p:attrName>
                                        </p:attrNameLst>
                                      </p:cBhvr>
                                      <p:to>
                                        <p:strVal val="visible"/>
                                      </p:to>
                                    </p:set>
                                    <p:animEffect transition="in" filter="wedge">
                                      <p:cBhvr>
                                        <p:cTn id="11" dur="2000"/>
                                        <p:tgtEl>
                                          <p:spTgt spid="23621"/>
                                        </p:tgtEl>
                                      </p:cBhvr>
                                    </p:animEffect>
                                  </p:childTnLst>
                                </p:cTn>
                              </p:par>
                              <p:par>
                                <p:cTn id="12" presetID="40" presetClass="entr" presetSubtype="0" fill="hold" nodeType="withEffect">
                                  <p:stCondLst>
                                    <p:cond delay="0"/>
                                  </p:stCondLst>
                                  <p:iterate type="lt">
                                    <p:tmPct val="10000"/>
                                  </p:iterate>
                                  <p:childTnLst>
                                    <p:set>
                                      <p:cBhvr>
                                        <p:cTn id="13" dur="1" fill="hold">
                                          <p:stCondLst>
                                            <p:cond delay="0"/>
                                          </p:stCondLst>
                                        </p:cTn>
                                        <p:tgtEl>
                                          <p:spTgt spid="23627">
                                            <p:txEl>
                                              <p:pRg st="0" end="0"/>
                                            </p:txEl>
                                          </p:spTgt>
                                        </p:tgtEl>
                                        <p:attrNameLst>
                                          <p:attrName>style.visibility</p:attrName>
                                        </p:attrNameLst>
                                      </p:cBhvr>
                                      <p:to>
                                        <p:strVal val="visible"/>
                                      </p:to>
                                    </p:set>
                                    <p:animEffect transition="in" filter="fade">
                                      <p:cBhvr>
                                        <p:cTn id="14" dur="500"/>
                                        <p:tgtEl>
                                          <p:spTgt spid="23627">
                                            <p:txEl>
                                              <p:pRg st="0" end="0"/>
                                            </p:txEl>
                                          </p:spTgt>
                                        </p:tgtEl>
                                      </p:cBhvr>
                                    </p:animEffect>
                                    <p:anim calcmode="lin" valueType="num">
                                      <p:cBhvr>
                                        <p:cTn id="15" dur="500" fill="hold"/>
                                        <p:tgtEl>
                                          <p:spTgt spid="23627">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3627">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18" presetClass="entr" presetSubtype="6" fill="hold" grpId="0" nodeType="afterEffect">
                                  <p:stCondLst>
                                    <p:cond delay="0"/>
                                  </p:stCondLst>
                                  <p:childTnLst>
                                    <p:set>
                                      <p:cBhvr>
                                        <p:cTn id="19" dur="1" fill="hold">
                                          <p:stCondLst>
                                            <p:cond delay="0"/>
                                          </p:stCondLst>
                                        </p:cTn>
                                        <p:tgtEl>
                                          <p:spTgt spid="23622"/>
                                        </p:tgtEl>
                                        <p:attrNameLst>
                                          <p:attrName>style.visibility</p:attrName>
                                        </p:attrNameLst>
                                      </p:cBhvr>
                                      <p:to>
                                        <p:strVal val="visible"/>
                                      </p:to>
                                    </p:set>
                                    <p:animEffect transition="in" filter="strips(downRight)">
                                      <p:cBhvr>
                                        <p:cTn id="20" dur="2000"/>
                                        <p:tgtEl>
                                          <p:spTgt spid="23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622" grpId="0"/>
    </p:bldLst>
  </p:timing>
</p:sld>
</file>

<file path=ppt/theme/theme1.xml><?xml version="1.0" encoding="utf-8"?>
<a:theme xmlns:a="http://schemas.openxmlformats.org/drawingml/2006/main" name="Θέμα του Office">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1788</Words>
  <Application>Microsoft Office PowerPoint</Application>
  <PresentationFormat>Προβολή στην οθόνη (4:3)</PresentationFormat>
  <Paragraphs>515</Paragraphs>
  <Slides>14</Slides>
  <Notes>3</Notes>
  <HiddenSlides>0</HiddenSlides>
  <MMClips>1</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ΨΗΦΙΑΚΟ ΗΜΕΡΟΛΟΓΙΟ 2018</vt:lpstr>
      <vt:lpstr>ΙΑΝΟΥΑΡΙΟΣ</vt:lpstr>
      <vt:lpstr>ΦΕΒΡΟΥΑΡΙΟΣ</vt:lpstr>
      <vt:lpstr>ΜΑΡΤΙΟΣ</vt:lpstr>
      <vt:lpstr>ΑΠΡΙΛΙΟΣ</vt:lpstr>
      <vt:lpstr>ΜΑΪΟΣ</vt:lpstr>
      <vt:lpstr>ΙΟΥΝΙΟΣ</vt:lpstr>
      <vt:lpstr>ΙΟΥΛΙΟΣ</vt:lpstr>
      <vt:lpstr>ΑΥΓΟΥΣΤΟΣ</vt:lpstr>
      <vt:lpstr>ΣΕΠΤΕΜΒΡΙΟΣ</vt:lpstr>
      <vt:lpstr>ΟΚΤΩΒΡΙΟΣ</vt:lpstr>
      <vt:lpstr>ΝΟΕΜΒΡΙΟΣ</vt:lpstr>
      <vt:lpstr>ΔΕΚΕΜΒΡΙΟΣ</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ΨΗΦΙΑΚΟ ΗΜΕΡΟΛΟΓΙΟ 2018</dc:title>
  <dc:creator>μαθητές</dc:creator>
  <cp:lastModifiedBy>Νίκος</cp:lastModifiedBy>
  <cp:revision>58</cp:revision>
  <dcterms:created xsi:type="dcterms:W3CDTF">2018-04-16T09:34:47Z</dcterms:created>
  <dcterms:modified xsi:type="dcterms:W3CDTF">2019-03-12T15:01:59Z</dcterms:modified>
</cp:coreProperties>
</file>